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y="6858000" cx="9144000"/>
  <p:notesSz cx="6797675" cy="9926625"/>
  <p:embeddedFontLst>
    <p:embeddedFont>
      <p:font typeface="Garamond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4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4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Garamond-bold.fntdata"/><Relationship Id="rId23" Type="http://schemas.openxmlformats.org/officeDocument/2006/relationships/font" Target="fonts/Garamond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Garamond-boldItalic.fntdata"/><Relationship Id="rId25" Type="http://schemas.openxmlformats.org/officeDocument/2006/relationships/font" Target="fonts/Garamond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zh-TW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3" name="Google Shape;103;p1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:notes"/>
          <p:cNvSpPr txBox="1"/>
          <p:nvPr>
            <p:ph idx="12" type="sldNum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zh-TW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0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10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1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11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2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12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3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13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4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14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5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15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6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16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7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17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2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3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4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0" name="Google Shape;160;p4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latin typeface="Arial"/>
                <a:ea typeface="Arial"/>
                <a:cs typeface="Arial"/>
                <a:sym typeface="Arial"/>
              </a:rPr>
              <a:t>1.吸菸導致罹癌風險大幅增加。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zh-TW">
                <a:latin typeface="Arial"/>
                <a:ea typeface="Arial"/>
                <a:cs typeface="Arial"/>
                <a:sym typeface="Arial"/>
              </a:rPr>
              <a:t>2.吸菸易引起心臟血管疾病、易導致中風。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zh-TW">
                <a:latin typeface="Arial"/>
                <a:ea typeface="Arial"/>
                <a:cs typeface="Arial"/>
                <a:sym typeface="Arial"/>
              </a:rPr>
              <a:t>3.吸菸導致肺癌、慢性肺氣腫、慢性支氣管炎。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zh-TW">
                <a:latin typeface="Arial"/>
                <a:ea typeface="Arial"/>
                <a:cs typeface="Arial"/>
                <a:sym typeface="Arial"/>
              </a:rPr>
              <a:t>4.吸菸易導致男性失去性機能。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zh-TW">
                <a:latin typeface="Arial"/>
                <a:ea typeface="Arial"/>
                <a:cs typeface="Arial"/>
                <a:sym typeface="Arial"/>
              </a:rPr>
              <a:t>5.吸菸者易羅患骨骼疏鬆症。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zh-TW">
                <a:latin typeface="Arial"/>
                <a:ea typeface="Arial"/>
                <a:cs typeface="Arial"/>
                <a:sym typeface="Arial"/>
              </a:rPr>
              <a:t>6.孕婦吸菸易導致胎兒早產及體重不足，甚至導致流產機率提高。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zh-TW">
                <a:latin typeface="Arial"/>
                <a:ea typeface="Arial"/>
                <a:cs typeface="Arial"/>
                <a:sym typeface="Arial"/>
              </a:rPr>
              <a:t>7.吸菸使牙齒及手指變黃、容易口臭。 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4:notes"/>
          <p:cNvSpPr txBox="1"/>
          <p:nvPr>
            <p:ph idx="12" type="sldNum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zh-TW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5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9" name="Google Shape;169;p5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latin typeface="Arial"/>
                <a:ea typeface="Arial"/>
                <a:cs typeface="Arial"/>
                <a:sym typeface="Arial"/>
              </a:rPr>
              <a:t>1.吸菸導致罹癌風險大幅增加。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zh-TW">
                <a:latin typeface="Arial"/>
                <a:ea typeface="Arial"/>
                <a:cs typeface="Arial"/>
                <a:sym typeface="Arial"/>
              </a:rPr>
              <a:t>2.吸菸易引起心臟血管疾病、易導致中風。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zh-TW">
                <a:latin typeface="Arial"/>
                <a:ea typeface="Arial"/>
                <a:cs typeface="Arial"/>
                <a:sym typeface="Arial"/>
              </a:rPr>
              <a:t>3.吸菸導致肺癌、慢性肺氣腫、慢性支氣管炎。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zh-TW">
                <a:latin typeface="Arial"/>
                <a:ea typeface="Arial"/>
                <a:cs typeface="Arial"/>
                <a:sym typeface="Arial"/>
              </a:rPr>
              <a:t>4.吸菸易導致男性失去性機能。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zh-TW">
                <a:latin typeface="Arial"/>
                <a:ea typeface="Arial"/>
                <a:cs typeface="Arial"/>
                <a:sym typeface="Arial"/>
              </a:rPr>
              <a:t>5.吸菸者易羅患骨骼疏鬆症。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zh-TW">
                <a:latin typeface="Arial"/>
                <a:ea typeface="Arial"/>
                <a:cs typeface="Arial"/>
                <a:sym typeface="Arial"/>
              </a:rPr>
              <a:t>6.孕婦吸菸易導致胎兒早產及體重不足，甚至導致流產機率提高。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zh-TW">
                <a:latin typeface="Arial"/>
                <a:ea typeface="Arial"/>
                <a:cs typeface="Arial"/>
                <a:sym typeface="Arial"/>
              </a:rPr>
              <a:t>7.吸菸使牙齒及手指變黃、容易口臭。 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5:notes"/>
          <p:cNvSpPr txBox="1"/>
          <p:nvPr>
            <p:ph idx="12" type="sldNum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zh-TW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6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6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7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7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8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8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9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9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投影片" showMasterSp="0" type="title">
  <p:cSld name="TITLE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1" name="Google Shape;21;p2"/>
          <p:cNvCxnSpPr/>
          <p:nvPr/>
        </p:nvCxnSpPr>
        <p:spPr>
          <a:xfrm>
            <a:off x="906463" y="4343400"/>
            <a:ext cx="7405687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" name="Google Shape;22;p2"/>
          <p:cNvSpPr txBox="1"/>
          <p:nvPr>
            <p:ph type="ctrTitle"/>
          </p:nvPr>
        </p:nvSpPr>
        <p:spPr>
          <a:xfrm>
            <a:off x="822960" y="758952"/>
            <a:ext cx="7543800" cy="35661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0">
                <a:solidFill>
                  <a:srgbClr val="262626"/>
                </a:solidFill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"/>
          <p:cNvSpPr txBox="1"/>
          <p:nvPr>
            <p:ph idx="1" type="subTitle"/>
          </p:nvPr>
        </p:nvSpPr>
        <p:spPr>
          <a:xfrm>
            <a:off x="825038" y="4455621"/>
            <a:ext cx="7543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4" name="Google Shape;24;p2"/>
          <p:cNvSpPr txBox="1"/>
          <p:nvPr>
            <p:ph idx="10" type="dt"/>
          </p:nvPr>
        </p:nvSpPr>
        <p:spPr>
          <a:xfrm>
            <a:off x="822325" y="6459538"/>
            <a:ext cx="1854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"/>
          <p:cNvSpPr txBox="1"/>
          <p:nvPr>
            <p:ph idx="11" type="ftr"/>
          </p:nvPr>
        </p:nvSpPr>
        <p:spPr>
          <a:xfrm>
            <a:off x="2765425" y="6459538"/>
            <a:ext cx="36163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"/>
          <p:cNvSpPr txBox="1"/>
          <p:nvPr>
            <p:ph idx="12" type="sldNum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及直排文字" type="vertTx">
  <p:cSld name="VERTICAL_TEXT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1"/>
          <p:cNvSpPr txBox="1"/>
          <p:nvPr>
            <p:ph type="title"/>
          </p:nvPr>
        </p:nvSpPr>
        <p:spPr>
          <a:xfrm>
            <a:off x="822325" y="287338"/>
            <a:ext cx="7543800" cy="14493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1"/>
          <p:cNvSpPr txBox="1"/>
          <p:nvPr>
            <p:ph idx="1" type="body"/>
          </p:nvPr>
        </p:nvSpPr>
        <p:spPr>
          <a:xfrm rot="5400000">
            <a:off x="2582863" y="85726"/>
            <a:ext cx="4022725" cy="75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45700" spcFirstLastPara="1" rIns="45700" wrap="square" tIns="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90" name="Google Shape;90;p11"/>
          <p:cNvSpPr txBox="1"/>
          <p:nvPr>
            <p:ph idx="10" type="dt"/>
          </p:nvPr>
        </p:nvSpPr>
        <p:spPr>
          <a:xfrm>
            <a:off x="822325" y="6459538"/>
            <a:ext cx="1854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1"/>
          <p:cNvSpPr txBox="1"/>
          <p:nvPr>
            <p:ph idx="11" type="ftr"/>
          </p:nvPr>
        </p:nvSpPr>
        <p:spPr>
          <a:xfrm>
            <a:off x="2765425" y="6459538"/>
            <a:ext cx="36163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1"/>
          <p:cNvSpPr txBox="1"/>
          <p:nvPr>
            <p:ph idx="12" type="sldNum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直排標題及文字" showMasterSp="0" type="vertTitleAndTx">
  <p:cSld name="VERTICAL_TITLE_AND_VERTICAL_TEXT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2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2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2"/>
          <p:cNvSpPr txBox="1"/>
          <p:nvPr>
            <p:ph type="title"/>
          </p:nvPr>
        </p:nvSpPr>
        <p:spPr>
          <a:xfrm rot="5400000">
            <a:off x="4650802" y="2307652"/>
            <a:ext cx="5757421" cy="197167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12"/>
          <p:cNvSpPr txBox="1"/>
          <p:nvPr>
            <p:ph idx="1" type="body"/>
          </p:nvPr>
        </p:nvSpPr>
        <p:spPr>
          <a:xfrm rot="5400000">
            <a:off x="650303" y="393126"/>
            <a:ext cx="5757420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45700" spcFirstLastPara="1" rIns="45700" wrap="square" tIns="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98" name="Google Shape;98;p12"/>
          <p:cNvSpPr txBox="1"/>
          <p:nvPr>
            <p:ph idx="10" type="dt"/>
          </p:nvPr>
        </p:nvSpPr>
        <p:spPr>
          <a:xfrm>
            <a:off x="822325" y="6459538"/>
            <a:ext cx="1854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12"/>
          <p:cNvSpPr txBox="1"/>
          <p:nvPr>
            <p:ph idx="11" type="ftr"/>
          </p:nvPr>
        </p:nvSpPr>
        <p:spPr>
          <a:xfrm>
            <a:off x="2765425" y="6459538"/>
            <a:ext cx="36163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12"/>
          <p:cNvSpPr txBox="1"/>
          <p:nvPr>
            <p:ph idx="12" type="sldNum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及物件" type="obj">
  <p:cSld name="OBJEC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"/>
          <p:cNvSpPr txBox="1"/>
          <p:nvPr>
            <p:ph type="title"/>
          </p:nvPr>
        </p:nvSpPr>
        <p:spPr>
          <a:xfrm>
            <a:off x="822325" y="287338"/>
            <a:ext cx="7543800" cy="14493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3"/>
          <p:cNvSpPr txBox="1"/>
          <p:nvPr>
            <p:ph idx="1" type="body"/>
          </p:nvPr>
        </p:nvSpPr>
        <p:spPr>
          <a:xfrm>
            <a:off x="822325" y="1846263"/>
            <a:ext cx="7543800" cy="4022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0" name="Google Shape;30;p3"/>
          <p:cNvSpPr txBox="1"/>
          <p:nvPr>
            <p:ph idx="10" type="dt"/>
          </p:nvPr>
        </p:nvSpPr>
        <p:spPr>
          <a:xfrm>
            <a:off x="822325" y="6459538"/>
            <a:ext cx="1854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"/>
          <p:cNvSpPr txBox="1"/>
          <p:nvPr>
            <p:ph idx="11" type="ftr"/>
          </p:nvPr>
        </p:nvSpPr>
        <p:spPr>
          <a:xfrm>
            <a:off x="2765425" y="6459538"/>
            <a:ext cx="36163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3"/>
          <p:cNvSpPr txBox="1"/>
          <p:nvPr>
            <p:ph idx="12" type="sldNum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showMasterSp="0" type="blank">
  <p:cSld name="BLANK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" name="Google Shape;35;p4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p4"/>
          <p:cNvSpPr txBox="1"/>
          <p:nvPr>
            <p:ph idx="10" type="dt"/>
          </p:nvPr>
        </p:nvSpPr>
        <p:spPr>
          <a:xfrm>
            <a:off x="822325" y="6459538"/>
            <a:ext cx="1854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4"/>
          <p:cNvSpPr txBox="1"/>
          <p:nvPr>
            <p:ph idx="11" type="ftr"/>
          </p:nvPr>
        </p:nvSpPr>
        <p:spPr>
          <a:xfrm>
            <a:off x="2765425" y="6459538"/>
            <a:ext cx="36163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4"/>
          <p:cNvSpPr txBox="1"/>
          <p:nvPr>
            <p:ph idx="12" type="sldNum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只有標題" type="titleOnly">
  <p:cSld name="TITLE_ONLY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5"/>
          <p:cNvSpPr txBox="1"/>
          <p:nvPr>
            <p:ph type="title"/>
          </p:nvPr>
        </p:nvSpPr>
        <p:spPr>
          <a:xfrm>
            <a:off x="822325" y="287338"/>
            <a:ext cx="7543800" cy="14493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5"/>
          <p:cNvSpPr txBox="1"/>
          <p:nvPr>
            <p:ph idx="10" type="dt"/>
          </p:nvPr>
        </p:nvSpPr>
        <p:spPr>
          <a:xfrm>
            <a:off x="822325" y="6459538"/>
            <a:ext cx="1854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5"/>
          <p:cNvSpPr txBox="1"/>
          <p:nvPr>
            <p:ph idx="11" type="ftr"/>
          </p:nvPr>
        </p:nvSpPr>
        <p:spPr>
          <a:xfrm>
            <a:off x="2765425" y="6459538"/>
            <a:ext cx="36163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5"/>
          <p:cNvSpPr txBox="1"/>
          <p:nvPr>
            <p:ph idx="12" type="sldNum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章節標題" showMasterSp="0" type="secHead">
  <p:cSld name="SECTION_HEAD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6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6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7" name="Google Shape;47;p6"/>
          <p:cNvCxnSpPr/>
          <p:nvPr/>
        </p:nvCxnSpPr>
        <p:spPr>
          <a:xfrm>
            <a:off x="906463" y="4343400"/>
            <a:ext cx="7405687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8" name="Google Shape;48;p6"/>
          <p:cNvSpPr txBox="1"/>
          <p:nvPr>
            <p:ph type="title"/>
          </p:nvPr>
        </p:nvSpPr>
        <p:spPr>
          <a:xfrm>
            <a:off x="822960" y="758952"/>
            <a:ext cx="7543800" cy="35661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sz="8000">
                <a:solidFill>
                  <a:srgbClr val="262626"/>
                </a:solidFill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6"/>
          <p:cNvSpPr txBox="1"/>
          <p:nvPr>
            <p:ph idx="1" type="body"/>
          </p:nvPr>
        </p:nvSpPr>
        <p:spPr>
          <a:xfrm>
            <a:off x="822960" y="4453128"/>
            <a:ext cx="7543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50" name="Google Shape;50;p6"/>
          <p:cNvSpPr txBox="1"/>
          <p:nvPr>
            <p:ph idx="10" type="dt"/>
          </p:nvPr>
        </p:nvSpPr>
        <p:spPr>
          <a:xfrm>
            <a:off x="822325" y="6459538"/>
            <a:ext cx="1854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6"/>
          <p:cNvSpPr txBox="1"/>
          <p:nvPr>
            <p:ph idx="11" type="ftr"/>
          </p:nvPr>
        </p:nvSpPr>
        <p:spPr>
          <a:xfrm>
            <a:off x="2765425" y="6459538"/>
            <a:ext cx="36163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6"/>
          <p:cNvSpPr txBox="1"/>
          <p:nvPr>
            <p:ph idx="12" type="sldNum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兩項物件" type="twoObj">
  <p:cSld name="TWO_OBJECTS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"/>
          <p:cNvSpPr txBox="1"/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7"/>
          <p:cNvSpPr txBox="1"/>
          <p:nvPr>
            <p:ph idx="1" type="body"/>
          </p:nvPr>
        </p:nvSpPr>
        <p:spPr>
          <a:xfrm>
            <a:off x="822960" y="1845734"/>
            <a:ext cx="370332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56" name="Google Shape;56;p7"/>
          <p:cNvSpPr txBox="1"/>
          <p:nvPr>
            <p:ph idx="2" type="body"/>
          </p:nvPr>
        </p:nvSpPr>
        <p:spPr>
          <a:xfrm>
            <a:off x="4663440" y="1845736"/>
            <a:ext cx="3703320" cy="40233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57" name="Google Shape;57;p7"/>
          <p:cNvSpPr txBox="1"/>
          <p:nvPr>
            <p:ph idx="10" type="dt"/>
          </p:nvPr>
        </p:nvSpPr>
        <p:spPr>
          <a:xfrm>
            <a:off x="822325" y="6459538"/>
            <a:ext cx="1854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7"/>
          <p:cNvSpPr txBox="1"/>
          <p:nvPr>
            <p:ph idx="11" type="ftr"/>
          </p:nvPr>
        </p:nvSpPr>
        <p:spPr>
          <a:xfrm>
            <a:off x="2765425" y="6459538"/>
            <a:ext cx="36163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7"/>
          <p:cNvSpPr txBox="1"/>
          <p:nvPr>
            <p:ph idx="12" type="sldNum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對" type="twoTxTwoObj">
  <p:cSld name="TWO_OBJECTS_WITH_TEX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8"/>
          <p:cNvSpPr txBox="1"/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8"/>
          <p:cNvSpPr txBox="1"/>
          <p:nvPr>
            <p:ph idx="1" type="body"/>
          </p:nvPr>
        </p:nvSpPr>
        <p:spPr>
          <a:xfrm>
            <a:off x="822960" y="1846052"/>
            <a:ext cx="3703320" cy="7362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b="0" sz="2000" cap="none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63" name="Google Shape;63;p8"/>
          <p:cNvSpPr txBox="1"/>
          <p:nvPr>
            <p:ph idx="2" type="body"/>
          </p:nvPr>
        </p:nvSpPr>
        <p:spPr>
          <a:xfrm>
            <a:off x="822960" y="2582334"/>
            <a:ext cx="3703320" cy="3286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64" name="Google Shape;64;p8"/>
          <p:cNvSpPr txBox="1"/>
          <p:nvPr>
            <p:ph idx="3" type="body"/>
          </p:nvPr>
        </p:nvSpPr>
        <p:spPr>
          <a:xfrm>
            <a:off x="4663440" y="1846052"/>
            <a:ext cx="3703320" cy="7362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b="0" sz="2000" cap="none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65" name="Google Shape;65;p8"/>
          <p:cNvSpPr txBox="1"/>
          <p:nvPr>
            <p:ph idx="4" type="body"/>
          </p:nvPr>
        </p:nvSpPr>
        <p:spPr>
          <a:xfrm>
            <a:off x="4663440" y="2582334"/>
            <a:ext cx="3703320" cy="3286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66" name="Google Shape;66;p8"/>
          <p:cNvSpPr txBox="1"/>
          <p:nvPr>
            <p:ph idx="10" type="dt"/>
          </p:nvPr>
        </p:nvSpPr>
        <p:spPr>
          <a:xfrm>
            <a:off x="822325" y="6459538"/>
            <a:ext cx="1854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8"/>
          <p:cNvSpPr txBox="1"/>
          <p:nvPr>
            <p:ph idx="11" type="ftr"/>
          </p:nvPr>
        </p:nvSpPr>
        <p:spPr>
          <a:xfrm>
            <a:off x="2765425" y="6459538"/>
            <a:ext cx="36163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8"/>
          <p:cNvSpPr txBox="1"/>
          <p:nvPr>
            <p:ph idx="12" type="sldNum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含標題的內容" showMasterSp="0" type="objTx">
  <p:cSld name="OBJECT_WITH_CAPTION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9"/>
          <p:cNvSpPr/>
          <p:nvPr/>
        </p:nvSpPr>
        <p:spPr>
          <a:xfrm>
            <a:off x="0" y="0"/>
            <a:ext cx="303847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9"/>
          <p:cNvSpPr/>
          <p:nvPr/>
        </p:nvSpPr>
        <p:spPr>
          <a:xfrm>
            <a:off x="3030538" y="0"/>
            <a:ext cx="4762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9"/>
          <p:cNvSpPr txBox="1"/>
          <p:nvPr>
            <p:ph type="title"/>
          </p:nvPr>
        </p:nvSpPr>
        <p:spPr>
          <a:xfrm>
            <a:off x="342900" y="594359"/>
            <a:ext cx="24003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sz="3600">
                <a:solidFill>
                  <a:srgbClr val="FFFFFF"/>
                </a:solidFill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9"/>
          <p:cNvSpPr txBox="1"/>
          <p:nvPr>
            <p:ph idx="1" type="body"/>
          </p:nvPr>
        </p:nvSpPr>
        <p:spPr>
          <a:xfrm>
            <a:off x="3460237" y="731520"/>
            <a:ext cx="5009393" cy="52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74" name="Google Shape;74;p9"/>
          <p:cNvSpPr txBox="1"/>
          <p:nvPr>
            <p:ph idx="2" type="body"/>
          </p:nvPr>
        </p:nvSpPr>
        <p:spPr>
          <a:xfrm>
            <a:off x="342900" y="2926080"/>
            <a:ext cx="2400300" cy="33791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75" name="Google Shape;75;p9"/>
          <p:cNvSpPr txBox="1"/>
          <p:nvPr>
            <p:ph idx="10" type="dt"/>
          </p:nvPr>
        </p:nvSpPr>
        <p:spPr>
          <a:xfrm>
            <a:off x="349250" y="6459538"/>
            <a:ext cx="196373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9"/>
          <p:cNvSpPr txBox="1"/>
          <p:nvPr>
            <p:ph idx="11" type="ftr"/>
          </p:nvPr>
        </p:nvSpPr>
        <p:spPr>
          <a:xfrm>
            <a:off x="3600450" y="6459538"/>
            <a:ext cx="34861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9"/>
          <p:cNvSpPr txBox="1"/>
          <p:nvPr>
            <p:ph idx="12" type="sldNum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含標題的圖片" showMasterSp="0" type="picTx">
  <p:cSld name="PICTURE_WITH_CAPTION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0"/>
          <p:cNvSpPr/>
          <p:nvPr/>
        </p:nvSpPr>
        <p:spPr>
          <a:xfrm>
            <a:off x="0" y="4953000"/>
            <a:ext cx="9142413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10"/>
          <p:cNvSpPr/>
          <p:nvPr/>
        </p:nvSpPr>
        <p:spPr>
          <a:xfrm>
            <a:off x="0" y="4914900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10"/>
          <p:cNvSpPr txBox="1"/>
          <p:nvPr>
            <p:ph type="title"/>
          </p:nvPr>
        </p:nvSpPr>
        <p:spPr>
          <a:xfrm>
            <a:off x="822960" y="5074920"/>
            <a:ext cx="7589520" cy="8229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91425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sz="3600">
                <a:solidFill>
                  <a:srgbClr val="FFFFFF"/>
                </a:solidFill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82" name="Google Shape;82;p10"/>
          <p:cNvPicPr preferRelativeResize="0"/>
          <p:nvPr>
            <p:ph idx="2" type="pic"/>
          </p:nvPr>
        </p:nvPicPr>
        <p:blipFill/>
        <p:spPr>
          <a:xfrm>
            <a:off x="12" y="0"/>
            <a:ext cx="9143989" cy="4915076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pic>
      <p:sp>
        <p:nvSpPr>
          <p:cNvPr id="83" name="Google Shape;83;p10"/>
          <p:cNvSpPr txBox="1"/>
          <p:nvPr>
            <p:ph idx="1" type="body"/>
          </p:nvPr>
        </p:nvSpPr>
        <p:spPr>
          <a:xfrm>
            <a:off x="822959" y="5907024"/>
            <a:ext cx="7589520" cy="594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84" name="Google Shape;84;p10"/>
          <p:cNvSpPr txBox="1"/>
          <p:nvPr>
            <p:ph idx="10" type="dt"/>
          </p:nvPr>
        </p:nvSpPr>
        <p:spPr>
          <a:xfrm>
            <a:off x="822325" y="6459538"/>
            <a:ext cx="1854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0"/>
          <p:cNvSpPr txBox="1"/>
          <p:nvPr>
            <p:ph idx="11" type="ftr"/>
          </p:nvPr>
        </p:nvSpPr>
        <p:spPr>
          <a:xfrm>
            <a:off x="2765425" y="6459538"/>
            <a:ext cx="36163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0"/>
          <p:cNvSpPr txBox="1"/>
          <p:nvPr>
            <p:ph idx="12" type="sldNum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1"/>
          <p:cNvSpPr/>
          <p:nvPr/>
        </p:nvSpPr>
        <p:spPr>
          <a:xfrm>
            <a:off x="0" y="6334125"/>
            <a:ext cx="9144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1"/>
          <p:cNvSpPr txBox="1"/>
          <p:nvPr>
            <p:ph type="title"/>
          </p:nvPr>
        </p:nvSpPr>
        <p:spPr>
          <a:xfrm>
            <a:off x="822325" y="287338"/>
            <a:ext cx="7543800" cy="14493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800" u="none" cap="none" strike="noStrike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800" u="none" cap="none" strike="noStrike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800" u="none" cap="none" strike="noStrike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800" u="none" cap="none" strike="noStrike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800" u="none" cap="none" strike="noStrike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800" u="none" cap="none" strike="noStrike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800" u="none" cap="none" strike="noStrike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800" u="none" cap="none" strike="noStrike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800" u="none" cap="none" strike="noStrike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" type="body"/>
          </p:nvPr>
        </p:nvSpPr>
        <p:spPr>
          <a:xfrm>
            <a:off x="822325" y="1846263"/>
            <a:ext cx="7543800" cy="4022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 "/>
              <a:defRPr b="0" i="0" sz="2000" u="none" cap="none" strike="noStrike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Char char="◦"/>
              <a:defRPr b="0" i="0" sz="1800" u="none" cap="none" strike="noStrike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0" type="dt"/>
          </p:nvPr>
        </p:nvSpPr>
        <p:spPr>
          <a:xfrm>
            <a:off x="822325" y="6459538"/>
            <a:ext cx="1854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" name="Google Shape;15;p1"/>
          <p:cNvSpPr txBox="1"/>
          <p:nvPr>
            <p:ph idx="11" type="ftr"/>
          </p:nvPr>
        </p:nvSpPr>
        <p:spPr>
          <a:xfrm>
            <a:off x="2765425" y="6459538"/>
            <a:ext cx="36163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" name="Google Shape;16;p1"/>
          <p:cNvSpPr txBox="1"/>
          <p:nvPr>
            <p:ph idx="12" type="sldNum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1" i="0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17" name="Google Shape;17;p1"/>
          <p:cNvCxnSpPr/>
          <p:nvPr/>
        </p:nvCxnSpPr>
        <p:spPr>
          <a:xfrm>
            <a:off x="895350" y="1738313"/>
            <a:ext cx="7475538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0.png"/><Relationship Id="rId4" Type="http://schemas.openxmlformats.org/officeDocument/2006/relationships/image" Target="../media/image13.png"/><Relationship Id="rId5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png"/><Relationship Id="rId4" Type="http://schemas.openxmlformats.org/officeDocument/2006/relationships/image" Target="../media/image1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1.png"/><Relationship Id="rId4" Type="http://schemas.openxmlformats.org/officeDocument/2006/relationships/image" Target="../media/image1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0.png"/><Relationship Id="rId4" Type="http://schemas.openxmlformats.org/officeDocument/2006/relationships/image" Target="../media/image1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Relationship Id="rId4" Type="http://schemas.openxmlformats.org/officeDocument/2006/relationships/image" Target="../media/image1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2.png"/><Relationship Id="rId4" Type="http://schemas.openxmlformats.org/officeDocument/2006/relationships/image" Target="../media/image1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3"/>
          <p:cNvSpPr txBox="1"/>
          <p:nvPr>
            <p:ph idx="1" type="subTitle"/>
          </p:nvPr>
        </p:nvSpPr>
        <p:spPr>
          <a:xfrm>
            <a:off x="4657725" y="3789363"/>
            <a:ext cx="3303588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zh-TW" sz="2800">
                <a:latin typeface="Microsoft JhengHei"/>
                <a:ea typeface="Microsoft JhengHei"/>
                <a:cs typeface="Microsoft JhengHei"/>
                <a:sym typeface="Microsoft JhengHei"/>
              </a:rPr>
              <a:t>桃園市政府衛生局</a:t>
            </a:r>
            <a:endParaRPr/>
          </a:p>
        </p:txBody>
      </p:sp>
      <p:sp>
        <p:nvSpPr>
          <p:cNvPr id="107" name="Google Shape;107;p13"/>
          <p:cNvSpPr txBox="1"/>
          <p:nvPr/>
        </p:nvSpPr>
        <p:spPr>
          <a:xfrm>
            <a:off x="3916363" y="2187575"/>
            <a:ext cx="4392612" cy="138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zh-TW" sz="44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您</a:t>
            </a:r>
            <a:r>
              <a:rPr b="1" i="0" lang="zh-TW" sz="36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所不知道</a:t>
            </a:r>
            <a:endParaRPr b="1" i="0" sz="3600" u="none" cap="none" strike="noStrike">
              <a:solidFill>
                <a:srgbClr val="00B05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zh-TW" sz="3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    </a:t>
            </a:r>
            <a:r>
              <a:rPr b="1" i="0" lang="zh-TW" sz="4000" u="sng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菸害</a:t>
            </a:r>
            <a:r>
              <a:rPr b="1" i="1" lang="zh-TW" sz="36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的真相</a:t>
            </a:r>
            <a:endParaRPr/>
          </a:p>
        </p:txBody>
      </p:sp>
      <p:pic>
        <p:nvPicPr>
          <p:cNvPr id="108" name="Google Shape;108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08625" y="4616450"/>
            <a:ext cx="1692275" cy="1643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10050" y="3789363"/>
            <a:ext cx="447675" cy="44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4213" y="296863"/>
            <a:ext cx="3392487" cy="602615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3"/>
          <p:cNvSpPr txBox="1"/>
          <p:nvPr>
            <p:ph idx="12" type="sldNum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2"/>
          <p:cNvSpPr txBox="1"/>
          <p:nvPr>
            <p:ph idx="1" type="body"/>
          </p:nvPr>
        </p:nvSpPr>
        <p:spPr>
          <a:xfrm>
            <a:off x="495300" y="1163638"/>
            <a:ext cx="8153400" cy="4876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17780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 "/>
            </a:pPr>
            <a:r>
              <a:rPr lang="zh-TW" sz="28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Q：可以自國外攜帶電子菸入境嗎?</a:t>
            </a:r>
            <a:endParaRPr/>
          </a:p>
          <a:p>
            <a:pPr indent="-620713" lvl="0" marL="712788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800"/>
              <a:buFont typeface="Calibri"/>
              <a:buNone/>
            </a:pPr>
            <a:r>
              <a:rPr lang="zh-TW" sz="28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A：電子煙足令未成年人於認知上產生可作為模仿菸品之混淆，爰依菸害防制法第14條規定，</a:t>
            </a:r>
            <a:r>
              <a:rPr lang="zh-TW" sz="2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禁止輸入</a:t>
            </a:r>
            <a:r>
              <a:rPr lang="zh-TW" sz="28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sz="2800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712788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800"/>
              <a:buFont typeface="Calibri"/>
              <a:buNone/>
            </a:pPr>
            <a:r>
              <a:rPr lang="zh-TW" sz="28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電子煙油如含尼古丁成分，為確保民眾健康及安全，衛生福利部食品藥物管理署暫無核准含尼古丁成分之電子煙進口，</a:t>
            </a:r>
            <a:r>
              <a:rPr lang="zh-TW" sz="2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海關不得逕予放行</a:t>
            </a:r>
            <a:r>
              <a:rPr lang="zh-TW" sz="28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sz="2800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2800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18" name="Google Shape;218;p22"/>
          <p:cNvSpPr txBox="1"/>
          <p:nvPr>
            <p:ph idx="12" type="sldNum"/>
          </p:nvPr>
        </p:nvSpPr>
        <p:spPr>
          <a:xfrm>
            <a:off x="511175" y="787400"/>
            <a:ext cx="58578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zh-TW" sz="1000" u="none" cap="none" strike="noStrike">
                <a:solidFill>
                  <a:srgbClr val="FEFFFF"/>
                </a:solidFill>
                <a:latin typeface="Garamond"/>
                <a:ea typeface="Garamond"/>
                <a:cs typeface="Garamond"/>
                <a:sym typeface="Garamond"/>
              </a:rPr>
              <a:t>‹#›</a:t>
            </a:fld>
            <a:endParaRPr b="0" i="0" sz="1000" u="none" cap="none" strike="noStrike">
              <a:solidFill>
                <a:srgbClr val="FE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9" name="Google Shape;219;p22"/>
          <p:cNvSpPr txBox="1"/>
          <p:nvPr/>
        </p:nvSpPr>
        <p:spPr>
          <a:xfrm>
            <a:off x="0" y="371475"/>
            <a:ext cx="9144000" cy="598488"/>
          </a:xfrm>
          <a:prstGeom prst="rect">
            <a:avLst/>
          </a:prstGeom>
          <a:gradFill>
            <a:gsLst>
              <a:gs pos="0">
                <a:srgbClr val="C0B39F"/>
              </a:gs>
              <a:gs pos="45000">
                <a:srgbClr val="CBBFAF"/>
              </a:gs>
              <a:gs pos="100000">
                <a:srgbClr val="D3C8B5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 fontScale="975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Microsoft JhengHei"/>
              <a:buNone/>
            </a:pPr>
            <a:r>
              <a:rPr b="1" i="0" lang="zh-TW" sz="33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電子煙的迷思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t/>
            </a:r>
            <a:endParaRPr b="1" i="0" sz="33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20" name="Google Shape;220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24750" y="4914900"/>
            <a:ext cx="1339850" cy="1320800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22"/>
          <p:cNvSpPr txBox="1"/>
          <p:nvPr/>
        </p:nvSpPr>
        <p:spPr>
          <a:xfrm>
            <a:off x="7451725" y="6434138"/>
            <a:ext cx="9842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0" lang="zh-TW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1" i="0" sz="105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3"/>
          <p:cNvSpPr txBox="1"/>
          <p:nvPr>
            <p:ph idx="1" type="body"/>
          </p:nvPr>
        </p:nvSpPr>
        <p:spPr>
          <a:xfrm>
            <a:off x="477838" y="1454150"/>
            <a:ext cx="8450262" cy="4495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177800" lvl="0" marL="90488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Char char=" "/>
            </a:pPr>
            <a:r>
              <a:rPr lang="zh-TW" sz="2800">
                <a:latin typeface="Microsoft JhengHei"/>
                <a:ea typeface="Microsoft JhengHei"/>
                <a:cs typeface="Microsoft JhengHei"/>
                <a:sym typeface="Microsoft JhengHei"/>
              </a:rPr>
              <a:t>Q：未滿18歲可以抽菸嗎？</a:t>
            </a:r>
            <a:endParaRPr sz="280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620713" lvl="0" marL="712788" rtl="0" algn="l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SzPts val="2800"/>
              <a:buFont typeface="Calibri"/>
              <a:buNone/>
            </a:pPr>
            <a:r>
              <a:rPr lang="zh-TW" sz="2800">
                <a:latin typeface="Microsoft JhengHei"/>
                <a:ea typeface="Microsoft JhengHei"/>
                <a:cs typeface="Microsoft JhengHei"/>
                <a:sym typeface="Microsoft JhengHei"/>
              </a:rPr>
              <a:t>A：</a:t>
            </a:r>
            <a:r>
              <a:rPr lang="zh-TW" sz="2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當然不行!!</a:t>
            </a:r>
            <a:r>
              <a:rPr lang="zh-TW" sz="2800">
                <a:latin typeface="Microsoft JhengHei"/>
                <a:ea typeface="Microsoft JhengHei"/>
                <a:cs typeface="Microsoft JhengHei"/>
                <a:sym typeface="Microsoft JhengHei"/>
              </a:rPr>
              <a:t>未滿18歲者吸菸除了要施以戒菸教育</a:t>
            </a:r>
            <a:r>
              <a:rPr lang="zh-TW" sz="2800">
                <a:latin typeface="PMingLiu"/>
                <a:ea typeface="PMingLiu"/>
                <a:cs typeface="PMingLiu"/>
                <a:sym typeface="PMingLiu"/>
              </a:rPr>
              <a:t>，</a:t>
            </a:r>
            <a:r>
              <a:rPr lang="zh-TW" sz="2800">
                <a:latin typeface="Microsoft JhengHei"/>
                <a:ea typeface="Microsoft JhengHei"/>
                <a:cs typeface="Microsoft JhengHei"/>
                <a:sym typeface="Microsoft JhengHei"/>
              </a:rPr>
              <a:t>若在禁菸場所吸菸</a:t>
            </a:r>
            <a:r>
              <a:rPr lang="zh-TW" sz="2800">
                <a:latin typeface="PMingLiu"/>
                <a:ea typeface="PMingLiu"/>
                <a:cs typeface="PMingLiu"/>
                <a:sym typeface="PMingLiu"/>
              </a:rPr>
              <a:t>，</a:t>
            </a:r>
            <a:r>
              <a:rPr lang="zh-TW" sz="2800">
                <a:latin typeface="Microsoft JhengHei"/>
                <a:ea typeface="Microsoft JhengHei"/>
                <a:cs typeface="Microsoft JhengHei"/>
                <a:sym typeface="Microsoft JhengHei"/>
              </a:rPr>
              <a:t>將處以2,000元至1萬元罰鍰</a:t>
            </a:r>
            <a:r>
              <a:rPr lang="zh-TW" sz="2800">
                <a:latin typeface="PMingLiu"/>
                <a:ea typeface="PMingLiu"/>
                <a:cs typeface="PMingLiu"/>
                <a:sym typeface="PMingLiu"/>
              </a:rPr>
              <a:t>。</a:t>
            </a:r>
            <a:endParaRPr sz="280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90488" rtl="0" algn="l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280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177800" lvl="0" marL="90488" rtl="0" algn="l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SzPts val="2800"/>
              <a:buChar char=" "/>
            </a:pPr>
            <a:r>
              <a:rPr lang="zh-TW" sz="2800">
                <a:latin typeface="Microsoft JhengHei"/>
                <a:ea typeface="Microsoft JhengHei"/>
                <a:cs typeface="Microsoft JhengHei"/>
                <a:sym typeface="Microsoft JhengHei"/>
              </a:rPr>
              <a:t>Q：我未滿18歲</a:t>
            </a:r>
            <a:r>
              <a:rPr lang="zh-TW" sz="2800">
                <a:latin typeface="PMingLiu"/>
                <a:ea typeface="PMingLiu"/>
                <a:cs typeface="PMingLiu"/>
                <a:sym typeface="PMingLiu"/>
              </a:rPr>
              <a:t>，</a:t>
            </a:r>
            <a:r>
              <a:rPr lang="zh-TW" sz="2800">
                <a:latin typeface="Microsoft JhengHei"/>
                <a:ea typeface="Microsoft JhengHei"/>
                <a:cs typeface="Microsoft JhengHei"/>
                <a:sym typeface="Microsoft JhengHei"/>
              </a:rPr>
              <a:t>有人拿菸給我怎麼辦？</a:t>
            </a:r>
            <a:endParaRPr sz="280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620713" lvl="0" marL="712788" rtl="0" algn="l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SzPts val="2800"/>
              <a:buFont typeface="Calibri"/>
              <a:buNone/>
            </a:pPr>
            <a:r>
              <a:rPr lang="zh-TW" sz="2800">
                <a:latin typeface="Microsoft JhengHei"/>
                <a:ea typeface="Microsoft JhengHei"/>
                <a:cs typeface="Microsoft JhengHei"/>
                <a:sym typeface="Microsoft JhengHei"/>
              </a:rPr>
              <a:t>A：</a:t>
            </a:r>
            <a:r>
              <a:rPr lang="zh-TW" sz="2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堅持拒絕並遠離現場</a:t>
            </a:r>
            <a:r>
              <a:rPr lang="zh-TW" sz="2800">
                <a:latin typeface="Microsoft JhengHei"/>
                <a:ea typeface="Microsoft JhengHei"/>
                <a:cs typeface="Microsoft JhengHei"/>
                <a:sym typeface="Microsoft JhengHei"/>
              </a:rPr>
              <a:t>，另可用市話或手機撥打1999（通話時間限時10分鐘，免費），或市話撥打0800-531531專線，反映有人提供菸品給未滿18歲者。</a:t>
            </a:r>
            <a:endParaRPr sz="28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27" name="Google Shape;227;p23"/>
          <p:cNvSpPr txBox="1"/>
          <p:nvPr>
            <p:ph idx="12" type="sldNum"/>
          </p:nvPr>
        </p:nvSpPr>
        <p:spPr>
          <a:xfrm>
            <a:off x="511175" y="787400"/>
            <a:ext cx="58578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zh-TW" sz="1000" u="none" cap="none" strike="noStrike">
                <a:solidFill>
                  <a:srgbClr val="FEFFFF"/>
                </a:solidFill>
                <a:latin typeface="Garamond"/>
                <a:ea typeface="Garamond"/>
                <a:cs typeface="Garamond"/>
                <a:sym typeface="Garamond"/>
              </a:rPr>
              <a:t>‹#›</a:t>
            </a:fld>
            <a:endParaRPr b="0" i="0" sz="1000" u="none" cap="none" strike="noStrike">
              <a:solidFill>
                <a:srgbClr val="FE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28" name="Google Shape;228;p23"/>
          <p:cNvSpPr txBox="1"/>
          <p:nvPr/>
        </p:nvSpPr>
        <p:spPr>
          <a:xfrm>
            <a:off x="0" y="371475"/>
            <a:ext cx="9144000" cy="598488"/>
          </a:xfrm>
          <a:prstGeom prst="rect">
            <a:avLst/>
          </a:prstGeom>
          <a:gradFill>
            <a:gsLst>
              <a:gs pos="0">
                <a:srgbClr val="C0B39F"/>
              </a:gs>
              <a:gs pos="45000">
                <a:srgbClr val="CBBFAF"/>
              </a:gs>
              <a:gs pos="100000">
                <a:srgbClr val="D3C8B5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 fontScale="975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Microsoft JhengHei"/>
              <a:buNone/>
            </a:pPr>
            <a:r>
              <a:rPr b="1" i="0" lang="zh-TW" sz="33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青少年菸害防制</a:t>
            </a:r>
            <a:endParaRPr b="1" i="0" sz="33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t/>
            </a:r>
            <a:endParaRPr b="1" i="0" sz="33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29" name="Google Shape;229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19925" y="5268913"/>
            <a:ext cx="1908175" cy="1362075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23"/>
          <p:cNvSpPr txBox="1"/>
          <p:nvPr/>
        </p:nvSpPr>
        <p:spPr>
          <a:xfrm>
            <a:off x="7451725" y="6434138"/>
            <a:ext cx="9842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0" lang="zh-TW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1" i="0" sz="105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4"/>
          <p:cNvSpPr txBox="1"/>
          <p:nvPr>
            <p:ph idx="1" type="body"/>
          </p:nvPr>
        </p:nvSpPr>
        <p:spPr>
          <a:xfrm>
            <a:off x="477838" y="1454150"/>
            <a:ext cx="8153400" cy="4495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17780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 "/>
            </a:pPr>
            <a:r>
              <a:rPr lang="zh-TW" sz="28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Q：是否可透過網路上販售菸品？</a:t>
            </a:r>
            <a:endParaRPr sz="2800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620713" lvl="0" marL="712788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800"/>
              <a:buFont typeface="Calibri"/>
              <a:buNone/>
            </a:pPr>
            <a:r>
              <a:rPr lang="zh-TW" sz="28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A：</a:t>
            </a:r>
            <a:r>
              <a:rPr lang="zh-TW" sz="2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當然不行!!</a:t>
            </a:r>
            <a:r>
              <a:rPr lang="zh-TW" sz="2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為避免</a:t>
            </a:r>
            <a:r>
              <a:rPr lang="zh-TW" sz="28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未滿18歲者接觸菸品，依菸害防制法第5條，不得以無法辨識消費者年齡之方式為之。</a:t>
            </a:r>
            <a:endParaRPr sz="2800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620713" lvl="0" marL="712788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800"/>
              <a:buFont typeface="Calibri"/>
              <a:buNone/>
            </a:pPr>
            <a:r>
              <a:t/>
            </a:r>
            <a:endParaRPr sz="2800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620713" lvl="0" marL="712788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800"/>
              <a:buFont typeface="Calibri"/>
              <a:buNone/>
            </a:pPr>
            <a:r>
              <a:rPr lang="zh-TW" sz="28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Q：是否可免費提供菸品給未滿18歲者?</a:t>
            </a:r>
            <a:endParaRPr/>
          </a:p>
          <a:p>
            <a:pPr indent="-620713" lvl="0" marL="712788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800"/>
              <a:buFont typeface="Calibri"/>
              <a:buNone/>
            </a:pPr>
            <a:r>
              <a:rPr lang="zh-TW" sz="28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</a:t>
            </a:r>
            <a:r>
              <a:rPr lang="zh-TW" sz="2800">
                <a:solidFill>
                  <a:srgbClr val="3F3F3F"/>
                </a:solidFill>
                <a:latin typeface="PMingLiu"/>
                <a:ea typeface="PMingLiu"/>
                <a:cs typeface="PMingLiu"/>
                <a:sym typeface="PMingLiu"/>
              </a:rPr>
              <a:t>：</a:t>
            </a:r>
            <a:r>
              <a:rPr lang="zh-TW" sz="2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絕對不行!!</a:t>
            </a:r>
            <a:r>
              <a:rPr lang="zh-TW" sz="2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依據菸害防制法第13條規定，任何人不得供應菸品予未滿18歲者。違者最高處新臺幣5萬元以下罰鍰。</a:t>
            </a:r>
            <a:endParaRPr sz="2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2800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36" name="Google Shape;236;p24"/>
          <p:cNvSpPr txBox="1"/>
          <p:nvPr>
            <p:ph idx="12" type="sldNum"/>
          </p:nvPr>
        </p:nvSpPr>
        <p:spPr>
          <a:xfrm>
            <a:off x="511175" y="787400"/>
            <a:ext cx="58578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zh-TW" sz="1000" u="none" cap="none" strike="noStrike">
                <a:solidFill>
                  <a:srgbClr val="FEFFFF"/>
                </a:solidFill>
                <a:latin typeface="Garamond"/>
                <a:ea typeface="Garamond"/>
                <a:cs typeface="Garamond"/>
                <a:sym typeface="Garamond"/>
              </a:rPr>
              <a:t>‹#›</a:t>
            </a:fld>
            <a:endParaRPr b="0" i="0" sz="1000" u="none" cap="none" strike="noStrike">
              <a:solidFill>
                <a:srgbClr val="FE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37" name="Google Shape;237;p24"/>
          <p:cNvSpPr txBox="1"/>
          <p:nvPr/>
        </p:nvSpPr>
        <p:spPr>
          <a:xfrm>
            <a:off x="0" y="371475"/>
            <a:ext cx="9144000" cy="598488"/>
          </a:xfrm>
          <a:prstGeom prst="rect">
            <a:avLst/>
          </a:prstGeom>
          <a:gradFill>
            <a:gsLst>
              <a:gs pos="0">
                <a:srgbClr val="C0B39F"/>
              </a:gs>
              <a:gs pos="45000">
                <a:srgbClr val="CBBFAF"/>
              </a:gs>
              <a:gs pos="100000">
                <a:srgbClr val="D3C8B5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 fontScale="975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Microsoft JhengHei"/>
              <a:buNone/>
            </a:pPr>
            <a:r>
              <a:rPr b="1" i="0" lang="zh-TW" sz="33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青少年菸害防制</a:t>
            </a:r>
            <a:endParaRPr b="1" i="0" sz="33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t/>
            </a:r>
            <a:endParaRPr b="1" i="0" sz="33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38" name="Google Shape;238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75463" y="5268913"/>
            <a:ext cx="1908175" cy="1362075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24"/>
          <p:cNvSpPr txBox="1"/>
          <p:nvPr/>
        </p:nvSpPr>
        <p:spPr>
          <a:xfrm>
            <a:off x="7451725" y="6434138"/>
            <a:ext cx="9842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0" lang="zh-TW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1" i="0" sz="105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5"/>
          <p:cNvSpPr txBox="1"/>
          <p:nvPr>
            <p:ph idx="12" type="sldNum"/>
          </p:nvPr>
        </p:nvSpPr>
        <p:spPr>
          <a:xfrm>
            <a:off x="511175" y="787400"/>
            <a:ext cx="58578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zh-TW" sz="1000" u="none" cap="none" strike="noStrike">
                <a:solidFill>
                  <a:srgbClr val="FEFFFF"/>
                </a:solidFill>
                <a:latin typeface="Garamond"/>
                <a:ea typeface="Garamond"/>
                <a:cs typeface="Garamond"/>
                <a:sym typeface="Garamond"/>
              </a:rPr>
              <a:t>‹#›</a:t>
            </a:fld>
            <a:endParaRPr b="0" i="0" sz="1000" u="none" cap="none" strike="noStrike">
              <a:solidFill>
                <a:srgbClr val="FE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45" name="Google Shape;245;p25"/>
          <p:cNvSpPr txBox="1"/>
          <p:nvPr/>
        </p:nvSpPr>
        <p:spPr>
          <a:xfrm>
            <a:off x="0" y="371475"/>
            <a:ext cx="9144000" cy="598488"/>
          </a:xfrm>
          <a:prstGeom prst="rect">
            <a:avLst/>
          </a:prstGeom>
          <a:gradFill>
            <a:gsLst>
              <a:gs pos="0">
                <a:srgbClr val="C0B39F"/>
              </a:gs>
              <a:gs pos="45000">
                <a:srgbClr val="CBBFAF"/>
              </a:gs>
              <a:gs pos="100000">
                <a:srgbClr val="D3C8B5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 fontScale="975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Microsoft JhengHei"/>
              <a:buNone/>
            </a:pPr>
            <a:r>
              <a:rPr b="1" i="0" lang="zh-TW" sz="33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無菸環境-公車站候車亭禁菸</a:t>
            </a:r>
            <a:endParaRPr b="1" i="0" sz="33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t/>
            </a:r>
            <a:endParaRPr b="1" i="0" sz="33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t/>
            </a:r>
            <a:endParaRPr b="1" i="0" sz="33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46" name="Google Shape;246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1175" y="1152525"/>
            <a:ext cx="8143875" cy="4581525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25"/>
          <p:cNvSpPr/>
          <p:nvPr/>
        </p:nvSpPr>
        <p:spPr>
          <a:xfrm>
            <a:off x="5919788" y="1557338"/>
            <a:ext cx="3095625" cy="1258887"/>
          </a:xfrm>
          <a:prstGeom prst="wedgeRectCallout">
            <a:avLst>
              <a:gd fmla="val -61199" name="adj1"/>
              <a:gd fmla="val 47477" name="adj2"/>
            </a:avLst>
          </a:prstGeom>
          <a:solidFill>
            <a:srgbClr val="FFFFCC"/>
          </a:solidFill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桃園市公車站候車亭自108年5月1日起禁菸生效，宣導期6個月，108年11月1日起違規吸菸者最高開罰1萬元。</a:t>
            </a:r>
            <a:endParaRPr/>
          </a:p>
        </p:txBody>
      </p:sp>
      <p:cxnSp>
        <p:nvCxnSpPr>
          <p:cNvPr id="248" name="Google Shape;248;p25"/>
          <p:cNvCxnSpPr/>
          <p:nvPr/>
        </p:nvCxnSpPr>
        <p:spPr>
          <a:xfrm>
            <a:off x="1979613" y="2349500"/>
            <a:ext cx="0" cy="2303463"/>
          </a:xfrm>
          <a:prstGeom prst="straightConnector1">
            <a:avLst/>
          </a:prstGeom>
          <a:noFill/>
          <a:ln cap="flat" cmpd="sng" w="2540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  <a:effectLst>
            <a:outerShdw blurRad="38100" rotWithShape="0" algn="br" dir="2700000" dist="25400">
              <a:srgbClr val="000000">
                <a:alpha val="60000"/>
              </a:srgbClr>
            </a:outerShdw>
          </a:effectLst>
        </p:spPr>
      </p:cxnSp>
      <p:cxnSp>
        <p:nvCxnSpPr>
          <p:cNvPr id="249" name="Google Shape;249;p25"/>
          <p:cNvCxnSpPr/>
          <p:nvPr/>
        </p:nvCxnSpPr>
        <p:spPr>
          <a:xfrm>
            <a:off x="5580063" y="2349500"/>
            <a:ext cx="0" cy="2447925"/>
          </a:xfrm>
          <a:prstGeom prst="straightConnector1">
            <a:avLst/>
          </a:prstGeom>
          <a:noFill/>
          <a:ln cap="flat" cmpd="sng" w="2540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  <a:effectLst>
            <a:outerShdw blurRad="38100" rotWithShape="0" algn="br" dir="2700000" dist="25400">
              <a:srgbClr val="000000">
                <a:alpha val="60000"/>
              </a:srgbClr>
            </a:outerShdw>
          </a:effectLst>
        </p:spPr>
      </p:cxnSp>
      <p:cxnSp>
        <p:nvCxnSpPr>
          <p:cNvPr id="250" name="Google Shape;250;p25"/>
          <p:cNvCxnSpPr/>
          <p:nvPr/>
        </p:nvCxnSpPr>
        <p:spPr>
          <a:xfrm>
            <a:off x="1979613" y="4633913"/>
            <a:ext cx="3600450" cy="144462"/>
          </a:xfrm>
          <a:prstGeom prst="straightConnector1">
            <a:avLst/>
          </a:prstGeom>
          <a:noFill/>
          <a:ln cap="flat" cmpd="sng" w="2540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  <a:effectLst>
            <a:outerShdw blurRad="38100" rotWithShape="0" algn="br" dir="2700000" dist="25400">
              <a:srgbClr val="000000">
                <a:alpha val="60000"/>
              </a:srgbClr>
            </a:outerShdw>
          </a:effectLst>
        </p:spPr>
      </p:cxnSp>
      <p:cxnSp>
        <p:nvCxnSpPr>
          <p:cNvPr id="251" name="Google Shape;251;p25"/>
          <p:cNvCxnSpPr/>
          <p:nvPr/>
        </p:nvCxnSpPr>
        <p:spPr>
          <a:xfrm flipH="1" rot="10800000">
            <a:off x="1979613" y="4273550"/>
            <a:ext cx="720725" cy="360363"/>
          </a:xfrm>
          <a:prstGeom prst="straightConnector1">
            <a:avLst/>
          </a:prstGeom>
          <a:noFill/>
          <a:ln cap="flat" cmpd="sng" w="2540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  <a:effectLst>
            <a:outerShdw blurRad="38100" rotWithShape="0" algn="br" dir="2700000" dist="25400">
              <a:srgbClr val="000000">
                <a:alpha val="60000"/>
              </a:srgbClr>
            </a:outerShdw>
          </a:effectLst>
        </p:spPr>
      </p:cxnSp>
      <p:cxnSp>
        <p:nvCxnSpPr>
          <p:cNvPr id="252" name="Google Shape;252;p25"/>
          <p:cNvCxnSpPr/>
          <p:nvPr/>
        </p:nvCxnSpPr>
        <p:spPr>
          <a:xfrm>
            <a:off x="2682875" y="4273550"/>
            <a:ext cx="2879725" cy="73025"/>
          </a:xfrm>
          <a:prstGeom prst="straightConnector1">
            <a:avLst/>
          </a:prstGeom>
          <a:noFill/>
          <a:ln cap="flat" cmpd="sng" w="2540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  <a:effectLst>
            <a:outerShdw blurRad="38100" rotWithShape="0" algn="br" dir="2700000" dist="25400">
              <a:srgbClr val="000000">
                <a:alpha val="60000"/>
              </a:srgbClr>
            </a:outerShdw>
          </a:effectLst>
        </p:spPr>
      </p:cxnSp>
      <p:sp>
        <p:nvSpPr>
          <p:cNvPr id="253" name="Google Shape;253;p25"/>
          <p:cNvSpPr/>
          <p:nvPr/>
        </p:nvSpPr>
        <p:spPr>
          <a:xfrm>
            <a:off x="812800" y="5170488"/>
            <a:ext cx="2692400" cy="1020762"/>
          </a:xfrm>
          <a:prstGeom prst="wedgeRectCallout">
            <a:avLst>
              <a:gd fmla="val 37520" name="adj1"/>
              <a:gd fmla="val -69696" name="adj2"/>
            </a:avLst>
          </a:prstGeom>
          <a:solidFill>
            <a:srgbClr val="FFFFCC"/>
          </a:solidFill>
          <a:ln cap="flat" cmpd="sng" w="127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公車站候車亭屋簷</a:t>
            </a:r>
            <a:endParaRPr b="1" i="0" sz="18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垂直投影面積區域範圍</a:t>
            </a:r>
            <a:endParaRPr b="1" i="0" sz="18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均屬禁菸區</a:t>
            </a:r>
            <a:endParaRPr b="1" i="0" sz="18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54" name="Google Shape;254;p25"/>
          <p:cNvSpPr txBox="1"/>
          <p:nvPr/>
        </p:nvSpPr>
        <p:spPr>
          <a:xfrm>
            <a:off x="7451725" y="6434138"/>
            <a:ext cx="9842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0" lang="zh-TW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1" i="0" sz="105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6"/>
          <p:cNvSpPr txBox="1"/>
          <p:nvPr>
            <p:ph idx="12" type="sldNum"/>
          </p:nvPr>
        </p:nvSpPr>
        <p:spPr>
          <a:xfrm>
            <a:off x="511175" y="787400"/>
            <a:ext cx="58578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zh-TW" sz="1000" u="none" cap="none" strike="noStrike">
                <a:solidFill>
                  <a:srgbClr val="FEFFFF"/>
                </a:solidFill>
                <a:latin typeface="Garamond"/>
                <a:ea typeface="Garamond"/>
                <a:cs typeface="Garamond"/>
                <a:sym typeface="Garamond"/>
              </a:rPr>
              <a:t>‹#›</a:t>
            </a:fld>
            <a:endParaRPr b="0" i="0" sz="1000" u="none" cap="none" strike="noStrike">
              <a:solidFill>
                <a:srgbClr val="FE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60" name="Google Shape;260;p26"/>
          <p:cNvSpPr txBox="1"/>
          <p:nvPr/>
        </p:nvSpPr>
        <p:spPr>
          <a:xfrm>
            <a:off x="-15944" y="260649"/>
            <a:ext cx="9144000" cy="526752"/>
          </a:xfrm>
          <a:prstGeom prst="rect">
            <a:avLst/>
          </a:prstGeom>
          <a:gradFill>
            <a:gsLst>
              <a:gs pos="0">
                <a:srgbClr val="C0B39F"/>
              </a:gs>
              <a:gs pos="45000">
                <a:srgbClr val="CBBFAF"/>
              </a:gs>
              <a:gs pos="100000">
                <a:srgbClr val="D3C8B5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 fontScale="75000" lnSpcReduction="200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Microsoft JhengHei"/>
              <a:buNone/>
            </a:pPr>
            <a:r>
              <a:rPr b="1" i="0" lang="zh-TW" sz="33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無菸環境-連鎖便利商店、咖啡店及速食店之騎樓及庇廊禁菸</a:t>
            </a:r>
            <a:endParaRPr b="1" i="0" sz="33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61" name="Google Shape;261;p26"/>
          <p:cNvSpPr/>
          <p:nvPr/>
        </p:nvSpPr>
        <p:spPr>
          <a:xfrm>
            <a:off x="4787900" y="1052513"/>
            <a:ext cx="2952750" cy="1258887"/>
          </a:xfrm>
          <a:prstGeom prst="wedgeRectCallout">
            <a:avLst>
              <a:gd fmla="val -61199" name="adj1"/>
              <a:gd fmla="val 47477" name="adj2"/>
            </a:avLst>
          </a:prstGeom>
          <a:solidFill>
            <a:srgbClr val="FFFFCC"/>
          </a:solidFill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桃園市自109年11月5日起禁菸生效，違規吸菸者最高開罰1萬元。</a:t>
            </a:r>
            <a:endParaRPr/>
          </a:p>
        </p:txBody>
      </p:sp>
      <p:pic>
        <p:nvPicPr>
          <p:cNvPr id="262" name="Google Shape;262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78000" y="1052513"/>
            <a:ext cx="2592388" cy="364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4863" y="4873625"/>
            <a:ext cx="7670800" cy="1368425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26"/>
          <p:cNvSpPr txBox="1"/>
          <p:nvPr/>
        </p:nvSpPr>
        <p:spPr>
          <a:xfrm>
            <a:off x="7451725" y="6434138"/>
            <a:ext cx="9842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0" lang="zh-TW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1" i="0" sz="105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7"/>
          <p:cNvSpPr txBox="1"/>
          <p:nvPr>
            <p:ph idx="1" type="body"/>
          </p:nvPr>
        </p:nvSpPr>
        <p:spPr>
          <a:xfrm>
            <a:off x="477838" y="1454150"/>
            <a:ext cx="8153400" cy="4495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620713" lvl="0" marL="71278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</a:pPr>
            <a:r>
              <a:rPr lang="zh-TW" sz="28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Q：公寓大廈之公共區域是否為菸害防制法之禁菸場所?</a:t>
            </a:r>
            <a:endParaRPr/>
          </a:p>
          <a:p>
            <a:pPr indent="-620713" lvl="0" marL="712788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800"/>
              <a:buFont typeface="Calibri"/>
              <a:buNone/>
            </a:pPr>
            <a:r>
              <a:rPr lang="zh-TW" sz="28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A：</a:t>
            </a:r>
            <a:r>
              <a:rPr lang="zh-TW" sz="2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尚未納入!!</a:t>
            </a:r>
            <a:r>
              <a:rPr lang="zh-TW" sz="2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公寓大廈為私領域，目前並非菸害防制法規範之禁菸場所，但可透過區分所有權人會議決議，將公共區域納入禁菸範圍，並載明於規約內，由管委會落實管理禁菸規定。</a:t>
            </a:r>
            <a:endParaRPr sz="2800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2800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70" name="Google Shape;270;p27"/>
          <p:cNvSpPr txBox="1"/>
          <p:nvPr>
            <p:ph idx="12" type="sldNum"/>
          </p:nvPr>
        </p:nvSpPr>
        <p:spPr>
          <a:xfrm>
            <a:off x="511175" y="787400"/>
            <a:ext cx="58578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zh-TW" sz="1000" u="none" cap="none" strike="noStrike">
                <a:solidFill>
                  <a:srgbClr val="FEFFFF"/>
                </a:solidFill>
                <a:latin typeface="Garamond"/>
                <a:ea typeface="Garamond"/>
                <a:cs typeface="Garamond"/>
                <a:sym typeface="Garamond"/>
              </a:rPr>
              <a:t>‹#›</a:t>
            </a:fld>
            <a:endParaRPr b="0" i="0" sz="1000" u="none" cap="none" strike="noStrike">
              <a:solidFill>
                <a:srgbClr val="FE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71" name="Google Shape;271;p27"/>
          <p:cNvSpPr txBox="1"/>
          <p:nvPr/>
        </p:nvSpPr>
        <p:spPr>
          <a:xfrm>
            <a:off x="0" y="371475"/>
            <a:ext cx="9144000" cy="598488"/>
          </a:xfrm>
          <a:prstGeom prst="rect">
            <a:avLst/>
          </a:prstGeom>
          <a:gradFill>
            <a:gsLst>
              <a:gs pos="0">
                <a:srgbClr val="C0B39F"/>
              </a:gs>
              <a:gs pos="45000">
                <a:srgbClr val="CBBFAF"/>
              </a:gs>
              <a:gs pos="100000">
                <a:srgbClr val="D3C8B5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 fontScale="975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Microsoft JhengHei"/>
              <a:buNone/>
            </a:pPr>
            <a:r>
              <a:rPr b="1" i="0" lang="zh-TW" sz="33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無菸環境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t/>
            </a:r>
            <a:endParaRPr b="1" i="0" sz="33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72" name="Google Shape;272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04025" y="4598988"/>
            <a:ext cx="1908175" cy="1362075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27"/>
          <p:cNvSpPr txBox="1"/>
          <p:nvPr/>
        </p:nvSpPr>
        <p:spPr>
          <a:xfrm>
            <a:off x="7451725" y="6434138"/>
            <a:ext cx="9842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0" lang="zh-TW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1" i="0" sz="105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28"/>
          <p:cNvSpPr txBox="1"/>
          <p:nvPr>
            <p:ph idx="1" type="body"/>
          </p:nvPr>
        </p:nvSpPr>
        <p:spPr>
          <a:xfrm>
            <a:off x="658813" y="1268413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-152400" lvl="0" marL="90488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 "/>
            </a:pPr>
            <a:r>
              <a:rPr lang="zh-TW" sz="2400">
                <a:latin typeface="Microsoft JhengHei"/>
                <a:ea typeface="Microsoft JhengHei"/>
                <a:cs typeface="Microsoft JhengHei"/>
                <a:sym typeface="Microsoft JhengHei"/>
              </a:rPr>
              <a:t>吸菸傷身且有害健康。</a:t>
            </a:r>
            <a:endParaRPr/>
          </a:p>
          <a:p>
            <a:pPr indent="-152400" lvl="0" marL="90488" rtl="0" algn="l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SzPts val="2400"/>
              <a:buChar char=" "/>
            </a:pPr>
            <a:r>
              <a:rPr lang="zh-TW" sz="2400">
                <a:latin typeface="Microsoft JhengHei"/>
                <a:ea typeface="Microsoft JhengHei"/>
                <a:cs typeface="Microsoft JhengHei"/>
                <a:sym typeface="Microsoft JhengHei"/>
              </a:rPr>
              <a:t>電子煙無法幫助戒菸。</a:t>
            </a:r>
            <a:endParaRPr/>
          </a:p>
          <a:p>
            <a:pPr indent="-152400" lvl="0" marL="90488" rtl="0" algn="l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SzPts val="2400"/>
              <a:buChar char=" "/>
            </a:pPr>
            <a:r>
              <a:rPr lang="zh-TW" sz="2400">
                <a:latin typeface="Microsoft JhengHei"/>
                <a:ea typeface="Microsoft JhengHei"/>
                <a:cs typeface="Microsoft JhengHei"/>
                <a:sym typeface="Microsoft JhengHei"/>
              </a:rPr>
              <a:t>有意願戒菸者應尋求專業醫療管道或善加利用免費戒菸專線0800-636363。</a:t>
            </a:r>
            <a:endParaRPr/>
          </a:p>
          <a:p>
            <a:pPr indent="0" lvl="0" marL="90488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79" name="Google Shape;279;p28"/>
          <p:cNvSpPr txBox="1"/>
          <p:nvPr>
            <p:ph idx="12" type="sldNum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280" name="Google Shape;280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0825" y="4797425"/>
            <a:ext cx="8591550" cy="1314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92925" y="3802063"/>
            <a:ext cx="2009775" cy="1674812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28"/>
          <p:cNvSpPr txBox="1"/>
          <p:nvPr/>
        </p:nvSpPr>
        <p:spPr>
          <a:xfrm>
            <a:off x="0" y="371475"/>
            <a:ext cx="9144000" cy="598488"/>
          </a:xfrm>
          <a:prstGeom prst="rect">
            <a:avLst/>
          </a:prstGeom>
          <a:gradFill>
            <a:gsLst>
              <a:gs pos="0">
                <a:srgbClr val="C0B39F"/>
              </a:gs>
              <a:gs pos="45000">
                <a:srgbClr val="CBBFAF"/>
              </a:gs>
              <a:gs pos="100000">
                <a:srgbClr val="D3C8B5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 fontScale="975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Microsoft JhengHei"/>
              <a:buNone/>
            </a:pPr>
            <a:r>
              <a:rPr b="1" i="0" lang="zh-TW" sz="33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結語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t/>
            </a:r>
            <a:endParaRPr b="1" i="0" sz="33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" name="Google Shape;287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63938" y="2060575"/>
            <a:ext cx="2268537" cy="2201863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29"/>
          <p:cNvSpPr txBox="1"/>
          <p:nvPr>
            <p:ph idx="12" type="sldNum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89" name="Google Shape;289;p29"/>
          <p:cNvSpPr txBox="1"/>
          <p:nvPr>
            <p:ph idx="1" type="subTitle"/>
          </p:nvPr>
        </p:nvSpPr>
        <p:spPr>
          <a:xfrm>
            <a:off x="2700338" y="4916488"/>
            <a:ext cx="4046537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b="1" lang="zh-TW" sz="2000">
                <a:solidFill>
                  <a:srgbClr val="1F394D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桃園市政府衛生局 關心您</a:t>
            </a:r>
            <a:endParaRPr/>
          </a:p>
        </p:txBody>
      </p:sp>
      <p:pic>
        <p:nvPicPr>
          <p:cNvPr id="290" name="Google Shape;290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55875" y="4895850"/>
            <a:ext cx="447675" cy="447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4"/>
          <p:cNvSpPr txBox="1"/>
          <p:nvPr>
            <p:ph type="title"/>
          </p:nvPr>
        </p:nvSpPr>
        <p:spPr>
          <a:xfrm>
            <a:off x="822325" y="287338"/>
            <a:ext cx="7543800" cy="14493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36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簡報大綱</a:t>
            </a:r>
            <a:endParaRPr b="1" sz="3600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117" name="Google Shape;117;p14"/>
          <p:cNvGrpSpPr/>
          <p:nvPr/>
        </p:nvGrpSpPr>
        <p:grpSpPr>
          <a:xfrm>
            <a:off x="2195513" y="1916113"/>
            <a:ext cx="4724400" cy="685800"/>
            <a:chOff x="1296" y="1824"/>
            <a:chExt cx="2976" cy="432"/>
          </a:xfrm>
        </p:grpSpPr>
        <p:sp>
          <p:nvSpPr>
            <p:cNvPr id="118" name="Google Shape;118;p14"/>
            <p:cNvSpPr/>
            <p:nvPr/>
          </p:nvSpPr>
          <p:spPr>
            <a:xfrm>
              <a:off x="1536" y="1899"/>
              <a:ext cx="2736" cy="288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chemeClr val="accent2"/>
                </a:gs>
                <a:gs pos="50000">
                  <a:srgbClr val="F3E8E5"/>
                </a:gs>
                <a:gs pos="100000">
                  <a:schemeClr val="accent2"/>
                </a:gs>
              </a:gsLst>
              <a:lin ang="5400000" scaled="0"/>
            </a:gradFill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19" name="Google Shape;119;p14"/>
            <p:cNvSpPr/>
            <p:nvPr/>
          </p:nvSpPr>
          <p:spPr>
            <a:xfrm>
              <a:off x="1296" y="1824"/>
              <a:ext cx="432" cy="432"/>
            </a:xfrm>
            <a:prstGeom prst="diamond">
              <a:avLst/>
            </a:prstGeom>
            <a:solidFill>
              <a:schemeClr val="accent2"/>
            </a:solidFill>
            <a:ln cap="flat" cmpd="sng" w="254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20" name="Google Shape;120;p14"/>
            <p:cNvSpPr txBox="1"/>
            <p:nvPr/>
          </p:nvSpPr>
          <p:spPr>
            <a:xfrm>
              <a:off x="1680" y="1934"/>
              <a:ext cx="2160" cy="2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zh-TW" sz="1800" u="none" cap="none" strike="noStrike">
                  <a:solidFill>
                    <a:srgbClr val="00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什麼是菸?</a:t>
              </a:r>
              <a:endParaRPr/>
            </a:p>
          </p:txBody>
        </p:sp>
        <p:sp>
          <p:nvSpPr>
            <p:cNvPr id="121" name="Google Shape;121;p14"/>
            <p:cNvSpPr txBox="1"/>
            <p:nvPr/>
          </p:nvSpPr>
          <p:spPr>
            <a:xfrm>
              <a:off x="1390" y="1886"/>
              <a:ext cx="228" cy="2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zh-TW" sz="2400" u="none" cap="none" strike="noStrike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1</a:t>
              </a:r>
              <a:endParaRPr/>
            </a:p>
          </p:txBody>
        </p:sp>
      </p:grpSp>
      <p:grpSp>
        <p:nvGrpSpPr>
          <p:cNvPr id="122" name="Google Shape;122;p14"/>
          <p:cNvGrpSpPr/>
          <p:nvPr/>
        </p:nvGrpSpPr>
        <p:grpSpPr>
          <a:xfrm>
            <a:off x="2195513" y="2563813"/>
            <a:ext cx="4724400" cy="685800"/>
            <a:chOff x="1296" y="1824"/>
            <a:chExt cx="2976" cy="432"/>
          </a:xfrm>
        </p:grpSpPr>
        <p:sp>
          <p:nvSpPr>
            <p:cNvPr id="123" name="Google Shape;123;p14"/>
            <p:cNvSpPr/>
            <p:nvPr/>
          </p:nvSpPr>
          <p:spPr>
            <a:xfrm>
              <a:off x="1536" y="1899"/>
              <a:ext cx="2736" cy="288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chemeClr val="accent1"/>
                </a:gs>
                <a:gs pos="50000">
                  <a:srgbClr val="FAEBE5"/>
                </a:gs>
                <a:gs pos="100000">
                  <a:schemeClr val="accent1"/>
                </a:gs>
              </a:gsLst>
              <a:lin ang="5400000" scaled="0"/>
            </a:gradFill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24" name="Google Shape;124;p14"/>
            <p:cNvSpPr/>
            <p:nvPr/>
          </p:nvSpPr>
          <p:spPr>
            <a:xfrm>
              <a:off x="1296" y="1824"/>
              <a:ext cx="432" cy="432"/>
            </a:xfrm>
            <a:prstGeom prst="diamond">
              <a:avLst/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25" name="Google Shape;125;p14"/>
            <p:cNvSpPr txBox="1"/>
            <p:nvPr/>
          </p:nvSpPr>
          <p:spPr>
            <a:xfrm>
              <a:off x="1680" y="1934"/>
              <a:ext cx="2160" cy="2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zh-TW" sz="1800" u="none" cap="none" strike="noStrik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吸菸後會怎樣?</a:t>
              </a:r>
              <a:endParaRPr b="1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26" name="Google Shape;126;p14"/>
            <p:cNvSpPr txBox="1"/>
            <p:nvPr/>
          </p:nvSpPr>
          <p:spPr>
            <a:xfrm>
              <a:off x="1390" y="1886"/>
              <a:ext cx="228" cy="2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zh-TW" sz="2400" u="none" cap="none" strike="noStrike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2</a:t>
              </a:r>
              <a:endParaRPr/>
            </a:p>
          </p:txBody>
        </p:sp>
      </p:grpSp>
      <p:grpSp>
        <p:nvGrpSpPr>
          <p:cNvPr id="127" name="Google Shape;127;p14"/>
          <p:cNvGrpSpPr/>
          <p:nvPr/>
        </p:nvGrpSpPr>
        <p:grpSpPr>
          <a:xfrm>
            <a:off x="2178050" y="3211513"/>
            <a:ext cx="4724400" cy="685800"/>
            <a:chOff x="1296" y="1824"/>
            <a:chExt cx="2976" cy="432"/>
          </a:xfrm>
        </p:grpSpPr>
        <p:sp>
          <p:nvSpPr>
            <p:cNvPr id="128" name="Google Shape;128;p14"/>
            <p:cNvSpPr/>
            <p:nvPr/>
          </p:nvSpPr>
          <p:spPr>
            <a:xfrm>
              <a:off x="1536" y="1899"/>
              <a:ext cx="2736" cy="288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C0B39F"/>
                </a:gs>
                <a:gs pos="45000">
                  <a:srgbClr val="CBBFAF"/>
                </a:gs>
                <a:gs pos="100000">
                  <a:srgbClr val="D3C8B5"/>
                </a:gs>
              </a:gsLst>
              <a:path path="circle">
                <a:fillToRect b="50%" l="50%" r="50%" t="50%"/>
              </a:path>
              <a:tileRect/>
            </a:gradFill>
            <a:ln cap="flat" cmpd="sng" w="12700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29" name="Google Shape;129;p14"/>
            <p:cNvSpPr/>
            <p:nvPr/>
          </p:nvSpPr>
          <p:spPr>
            <a:xfrm>
              <a:off x="1296" y="1824"/>
              <a:ext cx="432" cy="432"/>
            </a:xfrm>
            <a:prstGeom prst="diamond">
              <a:avLst/>
            </a:prstGeom>
            <a:gradFill>
              <a:gsLst>
                <a:gs pos="0">
                  <a:srgbClr val="987B46"/>
                </a:gs>
                <a:gs pos="34000">
                  <a:srgbClr val="997C48"/>
                </a:gs>
                <a:gs pos="70000">
                  <a:srgbClr val="9C7E48"/>
                </a:gs>
                <a:gs pos="100000">
                  <a:srgbClr val="9E8453"/>
                </a:gs>
              </a:gsLst>
              <a:path path="circle">
                <a:fillToRect b="50%" l="50%" r="50%" t="50%"/>
              </a:path>
              <a:tileRect/>
            </a:gradFill>
            <a:ln cap="flat" cmpd="sng" w="12700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38100" rotWithShape="0" algn="br" dir="2700000" dist="25400">
                <a:srgbClr val="000000">
                  <a:alpha val="6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Noto Sans Symbols"/>
                <a:buNone/>
              </a:pPr>
              <a:r>
                <a:t/>
              </a:r>
              <a:endParaRPr b="1" i="0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30" name="Google Shape;130;p14"/>
            <p:cNvSpPr txBox="1"/>
            <p:nvPr/>
          </p:nvSpPr>
          <p:spPr>
            <a:xfrm>
              <a:off x="1680" y="1934"/>
              <a:ext cx="2160" cy="2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zh-TW" sz="1800" u="none" cap="none" strike="noStrik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什麼是三手菸?</a:t>
              </a:r>
              <a:endParaRPr b="1" i="0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31" name="Google Shape;131;p14"/>
            <p:cNvSpPr txBox="1"/>
            <p:nvPr/>
          </p:nvSpPr>
          <p:spPr>
            <a:xfrm>
              <a:off x="1390" y="1886"/>
              <a:ext cx="228" cy="2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zh-TW" sz="2400" u="none" cap="none" strike="noStrike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3</a:t>
              </a:r>
              <a:endParaRPr/>
            </a:p>
          </p:txBody>
        </p:sp>
      </p:grpSp>
      <p:grpSp>
        <p:nvGrpSpPr>
          <p:cNvPr id="132" name="Google Shape;132;p14"/>
          <p:cNvGrpSpPr/>
          <p:nvPr/>
        </p:nvGrpSpPr>
        <p:grpSpPr>
          <a:xfrm>
            <a:off x="2178050" y="3860800"/>
            <a:ext cx="4724400" cy="685800"/>
            <a:chOff x="1296" y="1824"/>
            <a:chExt cx="2976" cy="432"/>
          </a:xfrm>
        </p:grpSpPr>
        <p:sp>
          <p:nvSpPr>
            <p:cNvPr id="133" name="Google Shape;133;p14"/>
            <p:cNvSpPr/>
            <p:nvPr/>
          </p:nvSpPr>
          <p:spPr>
            <a:xfrm>
              <a:off x="1536" y="1899"/>
              <a:ext cx="2736" cy="288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chemeClr val="folHlink"/>
                </a:gs>
                <a:gs pos="50000">
                  <a:srgbClr val="ECECEC"/>
                </a:gs>
                <a:gs pos="100000">
                  <a:schemeClr val="folHlink"/>
                </a:gs>
              </a:gsLst>
              <a:lin ang="5400000" scaled="0"/>
            </a:gradFill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34" name="Google Shape;134;p14"/>
            <p:cNvSpPr/>
            <p:nvPr/>
          </p:nvSpPr>
          <p:spPr>
            <a:xfrm>
              <a:off x="1296" y="1824"/>
              <a:ext cx="432" cy="432"/>
            </a:xfrm>
            <a:prstGeom prst="diamond">
              <a:avLst/>
            </a:prstGeom>
            <a:solidFill>
              <a:schemeClr val="folHlink"/>
            </a:solidFill>
            <a:ln cap="flat" cmpd="sng" w="254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35" name="Google Shape;135;p14"/>
            <p:cNvSpPr txBox="1"/>
            <p:nvPr/>
          </p:nvSpPr>
          <p:spPr>
            <a:xfrm>
              <a:off x="1680" y="1934"/>
              <a:ext cx="2160" cy="2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zh-TW" sz="1800" u="none" cap="none" strike="noStrike">
                  <a:solidFill>
                    <a:srgbClr val="00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電子煙迷思</a:t>
              </a:r>
              <a:endParaRPr b="1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36" name="Google Shape;136;p14"/>
            <p:cNvSpPr txBox="1"/>
            <p:nvPr/>
          </p:nvSpPr>
          <p:spPr>
            <a:xfrm>
              <a:off x="1390" y="1886"/>
              <a:ext cx="228" cy="2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zh-TW" sz="2400" u="none" cap="none" strike="noStrike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4</a:t>
              </a:r>
              <a:endParaRPr/>
            </a:p>
          </p:txBody>
        </p:sp>
      </p:grpSp>
      <p:grpSp>
        <p:nvGrpSpPr>
          <p:cNvPr id="137" name="Google Shape;137;p14"/>
          <p:cNvGrpSpPr/>
          <p:nvPr/>
        </p:nvGrpSpPr>
        <p:grpSpPr>
          <a:xfrm>
            <a:off x="2196529" y="4509145"/>
            <a:ext cx="4724400" cy="685800"/>
            <a:chOff x="1296" y="1824"/>
            <a:chExt cx="2976" cy="432"/>
          </a:xfrm>
        </p:grpSpPr>
        <p:sp>
          <p:nvSpPr>
            <p:cNvPr id="138" name="Google Shape;138;p14"/>
            <p:cNvSpPr/>
            <p:nvPr/>
          </p:nvSpPr>
          <p:spPr>
            <a:xfrm>
              <a:off x="1536" y="1899"/>
              <a:ext cx="2736" cy="288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349934"/>
                </a:gs>
                <a:gs pos="50000">
                  <a:srgbClr val="4BDE4B"/>
                </a:gs>
                <a:gs pos="100000">
                  <a:srgbClr val="5AFF5A"/>
                </a:gs>
              </a:gsLst>
              <a:lin ang="18900000" scaled="0"/>
            </a:gradFill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39" name="Google Shape;139;p14"/>
            <p:cNvSpPr/>
            <p:nvPr/>
          </p:nvSpPr>
          <p:spPr>
            <a:xfrm>
              <a:off x="1296" y="1824"/>
              <a:ext cx="432" cy="432"/>
            </a:xfrm>
            <a:prstGeom prst="diamond">
              <a:avLst/>
            </a:prstGeom>
            <a:gradFill>
              <a:gsLst>
                <a:gs pos="0">
                  <a:srgbClr val="349934"/>
                </a:gs>
                <a:gs pos="50000">
                  <a:srgbClr val="4BDE4B"/>
                </a:gs>
                <a:gs pos="100000">
                  <a:srgbClr val="5AFF5A"/>
                </a:gs>
              </a:gsLst>
              <a:lin ang="18900000" scaled="0"/>
            </a:gradFill>
            <a:ln cap="flat" cmpd="sng" w="254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40" name="Google Shape;140;p14"/>
            <p:cNvSpPr txBox="1"/>
            <p:nvPr/>
          </p:nvSpPr>
          <p:spPr>
            <a:xfrm>
              <a:off x="1680" y="1934"/>
              <a:ext cx="2160" cy="231"/>
            </a:xfrm>
            <a:prstGeom prst="rect">
              <a:avLst/>
            </a:prstGeom>
            <a:gradFill>
              <a:gsLst>
                <a:gs pos="0">
                  <a:srgbClr val="349934"/>
                </a:gs>
                <a:gs pos="50000">
                  <a:srgbClr val="4BDE4B"/>
                </a:gs>
                <a:gs pos="100000">
                  <a:srgbClr val="5AFF5A"/>
                </a:gs>
              </a:gsLst>
              <a:lin ang="18900000" scaled="0"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zh-TW" sz="1800" u="none" cap="none" strike="noStrike">
                  <a:solidFill>
                    <a:srgbClr val="00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青少年菸害防制</a:t>
              </a:r>
              <a:endParaRPr b="1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41" name="Google Shape;141;p14"/>
            <p:cNvSpPr txBox="1"/>
            <p:nvPr/>
          </p:nvSpPr>
          <p:spPr>
            <a:xfrm>
              <a:off x="1390" y="1923"/>
              <a:ext cx="210" cy="291"/>
            </a:xfrm>
            <a:prstGeom prst="rect">
              <a:avLst/>
            </a:prstGeom>
            <a:gradFill>
              <a:gsLst>
                <a:gs pos="0">
                  <a:srgbClr val="349934"/>
                </a:gs>
                <a:gs pos="50000">
                  <a:srgbClr val="4BDE4B"/>
                </a:gs>
                <a:gs pos="100000">
                  <a:srgbClr val="5AFF5A"/>
                </a:gs>
              </a:gsLst>
              <a:lin ang="18900000" scaled="0"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zh-TW" sz="2400" u="none" cap="none" strike="noStrike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5</a:t>
              </a:r>
              <a:endParaRPr/>
            </a:p>
          </p:txBody>
        </p:sp>
      </p:grpSp>
      <p:grpSp>
        <p:nvGrpSpPr>
          <p:cNvPr id="142" name="Google Shape;142;p14"/>
          <p:cNvGrpSpPr/>
          <p:nvPr/>
        </p:nvGrpSpPr>
        <p:grpSpPr>
          <a:xfrm>
            <a:off x="2168401" y="5157217"/>
            <a:ext cx="4724400" cy="685800"/>
            <a:chOff x="1296" y="1824"/>
            <a:chExt cx="2976" cy="432"/>
          </a:xfrm>
        </p:grpSpPr>
        <p:sp>
          <p:nvSpPr>
            <p:cNvPr id="143" name="Google Shape;143;p14"/>
            <p:cNvSpPr/>
            <p:nvPr/>
          </p:nvSpPr>
          <p:spPr>
            <a:xfrm>
              <a:off x="1536" y="1899"/>
              <a:ext cx="2736" cy="288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D5D1AD"/>
                </a:gs>
                <a:gs pos="45000">
                  <a:srgbClr val="DDDBBB"/>
                </a:gs>
                <a:gs pos="100000">
                  <a:srgbClr val="E5E1C0"/>
                </a:gs>
              </a:gsLst>
              <a:path path="circle">
                <a:fillToRect b="50%" l="50%" r="50%" t="50%"/>
              </a:path>
              <a:tileRect/>
            </a:gradFill>
            <a:ln cap="flat" cmpd="sng" w="127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44" name="Google Shape;144;p14"/>
            <p:cNvSpPr/>
            <p:nvPr/>
          </p:nvSpPr>
          <p:spPr>
            <a:xfrm>
              <a:off x="1296" y="1824"/>
              <a:ext cx="432" cy="432"/>
            </a:xfrm>
            <a:prstGeom prst="diamond">
              <a:avLst/>
            </a:prstGeom>
            <a:gradFill>
              <a:gsLst>
                <a:gs pos="0">
                  <a:srgbClr val="D5D1AD"/>
                </a:gs>
                <a:gs pos="45000">
                  <a:srgbClr val="DDDBBB"/>
                </a:gs>
                <a:gs pos="100000">
                  <a:srgbClr val="E5E1C0"/>
                </a:gs>
              </a:gsLst>
              <a:path path="circle">
                <a:fillToRect b="50%" l="50%" r="50%" t="50%"/>
              </a:path>
              <a:tileRect/>
            </a:gradFill>
            <a:ln cap="flat" cmpd="sng" w="127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45" name="Google Shape;145;p14"/>
            <p:cNvSpPr txBox="1"/>
            <p:nvPr/>
          </p:nvSpPr>
          <p:spPr>
            <a:xfrm>
              <a:off x="1680" y="1934"/>
              <a:ext cx="2160" cy="231"/>
            </a:xfrm>
            <a:prstGeom prst="rect">
              <a:avLst/>
            </a:prstGeom>
            <a:gradFill>
              <a:gsLst>
                <a:gs pos="0">
                  <a:srgbClr val="D5D1AD"/>
                </a:gs>
                <a:gs pos="45000">
                  <a:srgbClr val="DDDBBB"/>
                </a:gs>
                <a:gs pos="100000">
                  <a:srgbClr val="E5E1C0"/>
                </a:gs>
              </a:gsLst>
              <a:path path="circle">
                <a:fillToRect b="50%" l="50%" r="50%" t="50%"/>
              </a:path>
              <a:tileRect/>
            </a:gradFill>
            <a:ln cap="flat" cmpd="sng" w="127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zh-TW" sz="1800" u="none" cap="none" strike="noStrike">
                  <a:solidFill>
                    <a:srgbClr val="00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無菸環境</a:t>
              </a:r>
              <a:endParaRPr b="1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46" name="Google Shape;146;p14"/>
            <p:cNvSpPr txBox="1"/>
            <p:nvPr/>
          </p:nvSpPr>
          <p:spPr>
            <a:xfrm>
              <a:off x="1390" y="1886"/>
              <a:ext cx="228" cy="291"/>
            </a:xfrm>
            <a:prstGeom prst="rect">
              <a:avLst/>
            </a:prstGeom>
            <a:gradFill>
              <a:gsLst>
                <a:gs pos="0">
                  <a:srgbClr val="BDB56C"/>
                </a:gs>
                <a:gs pos="34000">
                  <a:srgbClr val="BDB670"/>
                </a:gs>
                <a:gs pos="70000">
                  <a:srgbClr val="C1BA70"/>
                </a:gs>
                <a:gs pos="100000">
                  <a:srgbClr val="C5BE7C"/>
                </a:gs>
              </a:gsLst>
              <a:path path="circle">
                <a:fillToRect b="50%" l="50%" r="50%" t="50%"/>
              </a:path>
              <a:tileRect/>
            </a:gradFill>
            <a:ln cap="flat" cmpd="sng" w="127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38100" rotWithShape="0" algn="br" dir="2700000" dist="25400">
                <a:srgbClr val="000000">
                  <a:alpha val="6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zh-TW" sz="2400" u="none" cap="none" strike="noStrike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6</a:t>
              </a:r>
              <a:endParaRPr/>
            </a:p>
          </p:txBody>
        </p:sp>
      </p:grpSp>
      <p:sp>
        <p:nvSpPr>
          <p:cNvPr id="147" name="Google Shape;147;p14"/>
          <p:cNvSpPr txBox="1"/>
          <p:nvPr>
            <p:ph idx="12" type="sldNum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5"/>
          <p:cNvSpPr txBox="1"/>
          <p:nvPr/>
        </p:nvSpPr>
        <p:spPr>
          <a:xfrm>
            <a:off x="179388" y="6402388"/>
            <a:ext cx="2376487" cy="2778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zh-TW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資料來源:董氏基金會華文戒菸網</a:t>
            </a:r>
            <a:endParaRPr/>
          </a:p>
        </p:txBody>
      </p:sp>
      <p:pic>
        <p:nvPicPr>
          <p:cNvPr id="153" name="Google Shape;153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9388" y="836613"/>
            <a:ext cx="5586412" cy="5516562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15"/>
          <p:cNvSpPr txBox="1"/>
          <p:nvPr/>
        </p:nvSpPr>
        <p:spPr>
          <a:xfrm>
            <a:off x="0" y="115888"/>
            <a:ext cx="9144000" cy="533400"/>
          </a:xfrm>
          <a:prstGeom prst="rect">
            <a:avLst/>
          </a:prstGeom>
          <a:gradFill>
            <a:gsLst>
              <a:gs pos="0">
                <a:srgbClr val="C0B39F"/>
              </a:gs>
              <a:gs pos="45000">
                <a:srgbClr val="CBBFAF"/>
              </a:gs>
              <a:gs pos="100000">
                <a:srgbClr val="D3C8B5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 fontScale="975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Microsoft JhengHei"/>
              <a:buNone/>
            </a:pPr>
            <a:r>
              <a:rPr b="1" i="0" lang="zh-TW" sz="33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什麼是菸?</a:t>
            </a:r>
            <a:endParaRPr/>
          </a:p>
        </p:txBody>
      </p:sp>
      <p:sp>
        <p:nvSpPr>
          <p:cNvPr id="155" name="Google Shape;155;p15"/>
          <p:cNvSpPr/>
          <p:nvPr/>
        </p:nvSpPr>
        <p:spPr>
          <a:xfrm>
            <a:off x="5940425" y="2060575"/>
            <a:ext cx="2952750" cy="193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zh-TW" sz="20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為菸草製品，經過燃燒可產生7,000餘種化合物。</a:t>
            </a:r>
            <a:endParaRPr b="1" i="0" sz="20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zh-TW" sz="20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包含尼古丁、焦油、一氧化碳及其他數十種致癌物</a:t>
            </a:r>
            <a:r>
              <a:rPr b="1" i="0" lang="zh-TW" sz="20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等。</a:t>
            </a:r>
            <a:endParaRPr/>
          </a:p>
        </p:txBody>
      </p:sp>
      <p:pic>
        <p:nvPicPr>
          <p:cNvPr id="156" name="Google Shape;156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77050" y="4581525"/>
            <a:ext cx="1746250" cy="177165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15"/>
          <p:cNvSpPr txBox="1"/>
          <p:nvPr>
            <p:ph idx="12" type="sldNum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>
                <a:solidFill>
                  <a:schemeClr val="dk1"/>
                </a:solidFill>
              </a:rPr>
              <a:t>‹#›</a:t>
            </a:fld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6"/>
          <p:cNvSpPr txBox="1"/>
          <p:nvPr/>
        </p:nvSpPr>
        <p:spPr>
          <a:xfrm>
            <a:off x="9828213" y="4797425"/>
            <a:ext cx="1500187" cy="522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800" u="none" cap="none" strike="noStrik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64" name="Google Shape;164;p16"/>
          <p:cNvSpPr txBox="1"/>
          <p:nvPr/>
        </p:nvSpPr>
        <p:spPr>
          <a:xfrm>
            <a:off x="0" y="115888"/>
            <a:ext cx="9144000" cy="533400"/>
          </a:xfrm>
          <a:prstGeom prst="rect">
            <a:avLst/>
          </a:prstGeom>
          <a:gradFill>
            <a:gsLst>
              <a:gs pos="0">
                <a:srgbClr val="C0B39F"/>
              </a:gs>
              <a:gs pos="45000">
                <a:srgbClr val="CBBFAF"/>
              </a:gs>
              <a:gs pos="100000">
                <a:srgbClr val="D3C8B5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 fontScale="975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Microsoft JhengHei"/>
              <a:buNone/>
            </a:pPr>
            <a:r>
              <a:rPr b="1" i="0" lang="zh-TW" sz="33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吸菸後會怎樣?</a:t>
            </a:r>
            <a:endParaRPr/>
          </a:p>
        </p:txBody>
      </p:sp>
      <p:pic>
        <p:nvPicPr>
          <p:cNvPr id="165" name="Google Shape;165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11288" y="752475"/>
            <a:ext cx="6321425" cy="5503863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16"/>
          <p:cNvSpPr txBox="1"/>
          <p:nvPr>
            <p:ph idx="12" type="sldNum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7"/>
          <p:cNvSpPr txBox="1"/>
          <p:nvPr/>
        </p:nvSpPr>
        <p:spPr>
          <a:xfrm>
            <a:off x="9828213" y="4797425"/>
            <a:ext cx="1500187" cy="522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800" u="none" cap="none" strike="noStrik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73" name="Google Shape;173;p17"/>
          <p:cNvSpPr txBox="1"/>
          <p:nvPr/>
        </p:nvSpPr>
        <p:spPr>
          <a:xfrm>
            <a:off x="0" y="115888"/>
            <a:ext cx="9144000" cy="533400"/>
          </a:xfrm>
          <a:prstGeom prst="rect">
            <a:avLst/>
          </a:prstGeom>
          <a:gradFill>
            <a:gsLst>
              <a:gs pos="0">
                <a:srgbClr val="C0B39F"/>
              </a:gs>
              <a:gs pos="45000">
                <a:srgbClr val="CBBFAF"/>
              </a:gs>
              <a:gs pos="100000">
                <a:srgbClr val="D3C8B5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 fontScale="975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Microsoft JhengHei"/>
              <a:buNone/>
            </a:pPr>
            <a:r>
              <a:rPr b="1" i="0" lang="zh-TW" sz="33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吸菸後會怎樣?</a:t>
            </a:r>
            <a:endParaRPr/>
          </a:p>
        </p:txBody>
      </p:sp>
      <p:pic>
        <p:nvPicPr>
          <p:cNvPr id="174" name="Google Shape;174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23988" y="765175"/>
            <a:ext cx="6465887" cy="5472113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17"/>
          <p:cNvSpPr txBox="1"/>
          <p:nvPr>
            <p:ph idx="12" type="sldNum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8"/>
          <p:cNvSpPr txBox="1"/>
          <p:nvPr/>
        </p:nvSpPr>
        <p:spPr>
          <a:xfrm>
            <a:off x="5907088" y="5959475"/>
            <a:ext cx="2376487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zh-TW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資料來源:董氏基金會華文戒菸網</a:t>
            </a:r>
            <a:endParaRPr/>
          </a:p>
        </p:txBody>
      </p:sp>
      <p:sp>
        <p:nvSpPr>
          <p:cNvPr id="181" name="Google Shape;181;p18"/>
          <p:cNvSpPr txBox="1"/>
          <p:nvPr/>
        </p:nvSpPr>
        <p:spPr>
          <a:xfrm>
            <a:off x="0" y="115888"/>
            <a:ext cx="9144000" cy="533400"/>
          </a:xfrm>
          <a:prstGeom prst="rect">
            <a:avLst/>
          </a:prstGeom>
          <a:gradFill>
            <a:gsLst>
              <a:gs pos="0">
                <a:srgbClr val="C0B39F"/>
              </a:gs>
              <a:gs pos="45000">
                <a:srgbClr val="CBBFAF"/>
              </a:gs>
              <a:gs pos="100000">
                <a:srgbClr val="D3C8B5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 fontScale="975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Microsoft JhengHei"/>
              <a:buNone/>
            </a:pPr>
            <a:r>
              <a:rPr b="1" i="0" lang="zh-TW" sz="33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吸菸的真實代價</a:t>
            </a:r>
            <a:endParaRPr b="1" i="0" sz="33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82" name="Google Shape;182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9552" y="82550"/>
            <a:ext cx="1223962" cy="1133475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18"/>
          <p:cNvSpPr txBox="1"/>
          <p:nvPr>
            <p:ph idx="12" type="sldNum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184" name="Google Shape;184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5185" y="1229419"/>
            <a:ext cx="8408988" cy="47300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9"/>
          <p:cNvSpPr txBox="1"/>
          <p:nvPr/>
        </p:nvSpPr>
        <p:spPr>
          <a:xfrm>
            <a:off x="6875463" y="5770563"/>
            <a:ext cx="2376487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zh-TW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資料來源:國民健康署</a:t>
            </a:r>
            <a:endParaRPr/>
          </a:p>
        </p:txBody>
      </p:sp>
      <p:sp>
        <p:nvSpPr>
          <p:cNvPr id="190" name="Google Shape;190;p19"/>
          <p:cNvSpPr txBox="1"/>
          <p:nvPr/>
        </p:nvSpPr>
        <p:spPr>
          <a:xfrm>
            <a:off x="0" y="115888"/>
            <a:ext cx="9144000" cy="598487"/>
          </a:xfrm>
          <a:prstGeom prst="rect">
            <a:avLst/>
          </a:prstGeom>
          <a:gradFill>
            <a:gsLst>
              <a:gs pos="0">
                <a:srgbClr val="C0B39F"/>
              </a:gs>
              <a:gs pos="45000">
                <a:srgbClr val="CBBFAF"/>
              </a:gs>
              <a:gs pos="100000">
                <a:srgbClr val="D3C8B5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 fontScale="975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Microsoft JhengHei"/>
              <a:buNone/>
            </a:pPr>
            <a:r>
              <a:rPr b="1" i="0" lang="zh-TW" sz="33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什麼是三手菸?</a:t>
            </a:r>
            <a:endParaRPr b="1" i="0" sz="33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t/>
            </a:r>
            <a:endParaRPr b="1" i="0" sz="33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91" name="Google Shape;191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9750" y="5715000"/>
            <a:ext cx="747713" cy="64135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19"/>
          <p:cNvSpPr txBox="1"/>
          <p:nvPr>
            <p:ph idx="12" type="sldNum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193" name="Google Shape;193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7768" y="793989"/>
            <a:ext cx="8748464" cy="49210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0"/>
          <p:cNvSpPr txBox="1"/>
          <p:nvPr>
            <p:ph idx="12" type="sldNum"/>
          </p:nvPr>
        </p:nvSpPr>
        <p:spPr>
          <a:xfrm>
            <a:off x="511175" y="787400"/>
            <a:ext cx="58578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zh-TW" sz="1000" u="none" cap="none" strike="noStrike">
                <a:solidFill>
                  <a:srgbClr val="FEFFFF"/>
                </a:solidFill>
                <a:latin typeface="Garamond"/>
                <a:ea typeface="Garamond"/>
                <a:cs typeface="Garamond"/>
                <a:sym typeface="Garamond"/>
              </a:rPr>
              <a:t>‹#›</a:t>
            </a:fld>
            <a:endParaRPr b="0" i="0" sz="1000" u="none" cap="none" strike="noStrike">
              <a:solidFill>
                <a:srgbClr val="FE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99" name="Google Shape;199;p20"/>
          <p:cNvSpPr txBox="1"/>
          <p:nvPr/>
        </p:nvSpPr>
        <p:spPr>
          <a:xfrm>
            <a:off x="7077075" y="5807075"/>
            <a:ext cx="2046288" cy="2778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zh-TW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資料來源:國民健康署</a:t>
            </a:r>
            <a:endParaRPr/>
          </a:p>
        </p:txBody>
      </p:sp>
      <p:sp>
        <p:nvSpPr>
          <p:cNvPr id="200" name="Google Shape;200;p20"/>
          <p:cNvSpPr txBox="1"/>
          <p:nvPr/>
        </p:nvSpPr>
        <p:spPr>
          <a:xfrm>
            <a:off x="0" y="115888"/>
            <a:ext cx="9144000" cy="598487"/>
          </a:xfrm>
          <a:prstGeom prst="rect">
            <a:avLst/>
          </a:prstGeom>
          <a:gradFill>
            <a:gsLst>
              <a:gs pos="0">
                <a:srgbClr val="C0B39F"/>
              </a:gs>
              <a:gs pos="45000">
                <a:srgbClr val="CBBFAF"/>
              </a:gs>
              <a:gs pos="100000">
                <a:srgbClr val="D3C8B5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 fontScale="975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Microsoft JhengHei"/>
              <a:buNone/>
            </a:pPr>
            <a:r>
              <a:rPr b="1" i="0" lang="zh-TW" sz="33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電子煙的迷思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t/>
            </a:r>
            <a:endParaRPr b="1" i="0" sz="33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01" name="Google Shape;201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3568" y="-40133"/>
            <a:ext cx="1312862" cy="1089025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20"/>
          <p:cNvSpPr txBox="1"/>
          <p:nvPr/>
        </p:nvSpPr>
        <p:spPr>
          <a:xfrm>
            <a:off x="7451725" y="6434138"/>
            <a:ext cx="9842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0" lang="zh-TW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1" i="0" sz="105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3" name="Google Shape;203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9516" y="980727"/>
            <a:ext cx="8600956" cy="4838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1"/>
          <p:cNvSpPr txBox="1"/>
          <p:nvPr>
            <p:ph idx="1" type="body"/>
          </p:nvPr>
        </p:nvSpPr>
        <p:spPr>
          <a:xfrm>
            <a:off x="495300" y="1163638"/>
            <a:ext cx="8153400" cy="4876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17780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 "/>
            </a:pPr>
            <a:r>
              <a:rPr lang="zh-TW" sz="28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Q：電子煙是可以幫助戒菸？</a:t>
            </a:r>
            <a:endParaRPr sz="2800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620713" lvl="0" marL="712788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800"/>
              <a:buFont typeface="Calibri"/>
              <a:buNone/>
            </a:pPr>
            <a:r>
              <a:rPr lang="zh-TW" sz="28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A：世界衛生組織(WHO)表示：「</a:t>
            </a:r>
            <a:r>
              <a:rPr lang="zh-TW" sz="2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沒有證據</a:t>
            </a:r>
            <a:r>
              <a:rPr lang="zh-TW" sz="28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證明電子煙是安全且可幫助戒菸」，電子煙如有尼古丁成分，</a:t>
            </a:r>
            <a:r>
              <a:rPr lang="zh-TW" sz="2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仍會讓人成癮</a:t>
            </a:r>
            <a:r>
              <a:rPr lang="zh-TW" sz="28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sz="2800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2800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17780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800"/>
              <a:buChar char=" "/>
            </a:pPr>
            <a:r>
              <a:rPr lang="zh-TW" sz="28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Q：電子煙油對人體沒有危害？</a:t>
            </a:r>
            <a:endParaRPr sz="2800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620713" lvl="0" marL="712788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800"/>
              <a:buFont typeface="Calibri"/>
              <a:buNone/>
            </a:pPr>
            <a:r>
              <a:rPr lang="zh-TW" sz="28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A：成分中的甲醛被國際癌症研究中心(IARC)列為</a:t>
            </a:r>
            <a:endParaRPr sz="2800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712788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800"/>
              <a:buFont typeface="Calibri"/>
              <a:buNone/>
            </a:pPr>
            <a:r>
              <a:rPr lang="zh-TW" sz="2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一級致癌物質。</a:t>
            </a:r>
            <a:endParaRPr sz="28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09" name="Google Shape;209;p21"/>
          <p:cNvSpPr txBox="1"/>
          <p:nvPr>
            <p:ph idx="12" type="sldNum"/>
          </p:nvPr>
        </p:nvSpPr>
        <p:spPr>
          <a:xfrm>
            <a:off x="511175" y="787400"/>
            <a:ext cx="58578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zh-TW" sz="1000" u="none" cap="none" strike="noStrike">
                <a:solidFill>
                  <a:srgbClr val="FEFFFF"/>
                </a:solidFill>
                <a:latin typeface="Garamond"/>
                <a:ea typeface="Garamond"/>
                <a:cs typeface="Garamond"/>
                <a:sym typeface="Garamond"/>
              </a:rPr>
              <a:t>‹#›</a:t>
            </a:fld>
            <a:endParaRPr b="0" i="0" sz="1000" u="none" cap="none" strike="noStrike">
              <a:solidFill>
                <a:srgbClr val="FE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0" name="Google Shape;210;p21"/>
          <p:cNvSpPr txBox="1"/>
          <p:nvPr/>
        </p:nvSpPr>
        <p:spPr>
          <a:xfrm>
            <a:off x="0" y="371475"/>
            <a:ext cx="9144000" cy="598488"/>
          </a:xfrm>
          <a:prstGeom prst="rect">
            <a:avLst/>
          </a:prstGeom>
          <a:gradFill>
            <a:gsLst>
              <a:gs pos="0">
                <a:srgbClr val="C0B39F"/>
              </a:gs>
              <a:gs pos="45000">
                <a:srgbClr val="CBBFAF"/>
              </a:gs>
              <a:gs pos="100000">
                <a:srgbClr val="D3C8B5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 fontScale="975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Microsoft JhengHei"/>
              <a:buNone/>
            </a:pPr>
            <a:r>
              <a:rPr b="1" i="0" lang="zh-TW" sz="33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電子煙的迷思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t/>
            </a:r>
            <a:endParaRPr b="1" i="0" sz="33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11" name="Google Shape;211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24750" y="4914900"/>
            <a:ext cx="1339850" cy="1320800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21"/>
          <p:cNvSpPr txBox="1"/>
          <p:nvPr/>
        </p:nvSpPr>
        <p:spPr>
          <a:xfrm>
            <a:off x="7451725" y="6434138"/>
            <a:ext cx="9842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0" lang="zh-TW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1" i="0" sz="105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回顧">
  <a:themeElements>
    <a:clrScheme name="回顧">
      <a:dk1>
        <a:srgbClr val="000000"/>
      </a:dk1>
      <a:lt1>
        <a:srgbClr val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